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3" r:id="rId27"/>
    <p:sldId id="282" r:id="rId28"/>
    <p:sldId id="285" r:id="rId29"/>
    <p:sldId id="284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4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19" r:id="rId52"/>
    <p:sldId id="321" r:id="rId53"/>
    <p:sldId id="322" r:id="rId54"/>
    <p:sldId id="323" r:id="rId55"/>
    <p:sldId id="308" r:id="rId56"/>
    <p:sldId id="311" r:id="rId57"/>
    <p:sldId id="317" r:id="rId58"/>
    <p:sldId id="318" r:id="rId59"/>
    <p:sldId id="307" r:id="rId60"/>
    <p:sldId id="309" r:id="rId61"/>
    <p:sldId id="310" r:id="rId62"/>
    <p:sldId id="312" r:id="rId63"/>
    <p:sldId id="313" r:id="rId64"/>
    <p:sldId id="314" r:id="rId65"/>
    <p:sldId id="315" r:id="rId66"/>
    <p:sldId id="316" r:id="rId6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00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34458" autoAdjust="0"/>
    <p:restoredTop sz="86467" autoAdjust="0"/>
  </p:normalViewPr>
  <p:slideViewPr>
    <p:cSldViewPr>
      <p:cViewPr varScale="1">
        <p:scale>
          <a:sx n="76" d="100"/>
          <a:sy n="76" d="100"/>
        </p:scale>
        <p:origin x="146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4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D360D-A4F2-416B-A5EB-EC7AFB6194A4}" type="datetimeFigureOut">
              <a:rPr lang="th-TH" smtClean="0"/>
              <a:t>15/03/62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1E51B-82EF-4E91-97C0-432A32F1733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572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1E51B-82EF-4E91-97C0-432A32F1733D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03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1E51B-82EF-4E91-97C0-432A32F1733D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933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17119E-0A67-46E4-82A9-025039573210}" type="datetimeFigureOut">
              <a:rPr lang="th-TH" smtClean="0"/>
              <a:t>15/03/62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4A977A-57AB-40BB-A01E-DDA4B8DEE26E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119E-0A67-46E4-82A9-025039573210}" type="datetimeFigureOut">
              <a:rPr lang="th-TH" smtClean="0"/>
              <a:t>15/03/62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977A-57AB-40BB-A01E-DDA4B8DEE2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119E-0A67-46E4-82A9-025039573210}" type="datetimeFigureOut">
              <a:rPr lang="th-TH" smtClean="0"/>
              <a:t>15/03/62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977A-57AB-40BB-A01E-DDA4B8DEE2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17119E-0A67-46E4-82A9-025039573210}" type="datetimeFigureOut">
              <a:rPr lang="th-TH" smtClean="0"/>
              <a:t>15/03/62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4A977A-57AB-40BB-A01E-DDA4B8DEE26E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17119E-0A67-46E4-82A9-025039573210}" type="datetimeFigureOut">
              <a:rPr lang="th-TH" smtClean="0"/>
              <a:t>15/03/62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4A977A-57AB-40BB-A01E-DDA4B8DEE26E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119E-0A67-46E4-82A9-025039573210}" type="datetimeFigureOut">
              <a:rPr lang="th-TH" smtClean="0"/>
              <a:t>15/03/62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977A-57AB-40BB-A01E-DDA4B8DEE26E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119E-0A67-46E4-82A9-025039573210}" type="datetimeFigureOut">
              <a:rPr lang="th-TH" smtClean="0"/>
              <a:t>15/03/62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977A-57AB-40BB-A01E-DDA4B8DEE26E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17119E-0A67-46E4-82A9-025039573210}" type="datetimeFigureOut">
              <a:rPr lang="th-TH" smtClean="0"/>
              <a:t>15/03/62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4A977A-57AB-40BB-A01E-DDA4B8DEE26E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119E-0A67-46E4-82A9-025039573210}" type="datetimeFigureOut">
              <a:rPr lang="th-TH" smtClean="0"/>
              <a:t>15/03/62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977A-57AB-40BB-A01E-DDA4B8DEE26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17119E-0A67-46E4-82A9-025039573210}" type="datetimeFigureOut">
              <a:rPr lang="th-TH" smtClean="0"/>
              <a:t>15/03/62</a:t>
            </a:fld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4A977A-57AB-40BB-A01E-DDA4B8DEE26E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17119E-0A67-46E4-82A9-025039573210}" type="datetimeFigureOut">
              <a:rPr lang="th-TH" smtClean="0"/>
              <a:t>15/03/62</a:t>
            </a:fld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4A977A-57AB-40BB-A01E-DDA4B8DEE26E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17119E-0A67-46E4-82A9-025039573210}" type="datetimeFigureOut">
              <a:rPr lang="th-TH" smtClean="0"/>
              <a:t>15/03/62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4A977A-57AB-40BB-A01E-DDA4B8DEE26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67544" y="620688"/>
            <a:ext cx="8219256" cy="2304256"/>
          </a:xfrm>
          <a:prstGeom prst="rect">
            <a:avLst/>
          </a:prstGeom>
        </p:spPr>
        <p:txBody>
          <a:bodyPr vert="horz" lIns="45720" rIns="45720" bIns="45720" rtlCol="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th-TH" sz="4400" dirty="0" smtClean="0">
                <a:solidFill>
                  <a:srgbClr val="FF0000"/>
                </a:solidFill>
                <a:effectLst/>
                <a:latin typeface="TH Niramit AS" pitchFamily="2" charset="-34"/>
                <a:cs typeface="TH Niramit AS" pitchFamily="2" charset="-34"/>
              </a:rPr>
              <a:t/>
            </a:r>
            <a:br>
              <a:rPr lang="th-TH" sz="4400" dirty="0" smtClean="0">
                <a:solidFill>
                  <a:srgbClr val="FF0000"/>
                </a:solidFill>
                <a:effectLst/>
                <a:latin typeface="TH Niramit AS" pitchFamily="2" charset="-34"/>
                <a:cs typeface="TH Niramit AS" pitchFamily="2" charset="-34"/>
              </a:rPr>
            </a:br>
            <a:r>
              <a:rPr lang="th-TH" sz="4400" dirty="0" smtClean="0">
                <a:solidFill>
                  <a:srgbClr val="FF0000"/>
                </a:solidFill>
                <a:effectLst/>
                <a:latin typeface="TH Niramit AS" pitchFamily="2" charset="-34"/>
                <a:cs typeface="TH Niramit AS" pitchFamily="2" charset="-34"/>
              </a:rPr>
              <a:t/>
            </a:r>
            <a:br>
              <a:rPr lang="th-TH" sz="4400" dirty="0" smtClean="0">
                <a:solidFill>
                  <a:srgbClr val="FF0000"/>
                </a:solidFill>
                <a:effectLst/>
                <a:latin typeface="TH Niramit AS" pitchFamily="2" charset="-34"/>
                <a:cs typeface="TH Niramit AS" pitchFamily="2" charset="-34"/>
              </a:rPr>
            </a:br>
            <a:r>
              <a:rPr lang="th-TH" sz="4400" dirty="0" smtClean="0">
                <a:solidFill>
                  <a:srgbClr val="FF0000"/>
                </a:solidFill>
                <a:effectLst/>
                <a:latin typeface="TH Niramit AS" pitchFamily="2" charset="-34"/>
                <a:cs typeface="TH Niramit AS" pitchFamily="2" charset="-34"/>
              </a:rPr>
              <a:t/>
            </a:r>
            <a:br>
              <a:rPr lang="th-TH" sz="4400" dirty="0" smtClean="0">
                <a:solidFill>
                  <a:srgbClr val="FF0000"/>
                </a:solidFill>
                <a:effectLst/>
                <a:latin typeface="TH Niramit AS" pitchFamily="2" charset="-34"/>
                <a:cs typeface="TH Niramit AS" pitchFamily="2" charset="-34"/>
              </a:rPr>
            </a:br>
            <a:r>
              <a:rPr lang="th-TH" sz="5400" dirty="0" smtClean="0">
                <a:solidFill>
                  <a:srgbClr val="FF0000"/>
                </a:solidFill>
                <a:effectLst/>
                <a:latin typeface="TH Niramit AS" pitchFamily="2" charset="-34"/>
                <a:cs typeface="TH Niramit AS" pitchFamily="2" charset="-34"/>
              </a:rPr>
              <a:t>การจัดการความรู้     </a:t>
            </a:r>
            <a:br>
              <a:rPr lang="th-TH" sz="5400" dirty="0" smtClean="0">
                <a:solidFill>
                  <a:srgbClr val="FF0000"/>
                </a:solidFill>
                <a:effectLst/>
                <a:latin typeface="TH Niramit AS" pitchFamily="2" charset="-34"/>
                <a:cs typeface="TH Niramit AS" pitchFamily="2" charset="-34"/>
              </a:rPr>
            </a:br>
            <a:r>
              <a:rPr lang="th-TH" sz="5400" dirty="0" smtClean="0">
                <a:solidFill>
                  <a:srgbClr val="FF0000"/>
                </a:solidFill>
                <a:effectLst/>
                <a:latin typeface="TH Niramit AS" pitchFamily="2" charset="-34"/>
                <a:cs typeface="TH Niramit AS" pitchFamily="2" charset="-34"/>
              </a:rPr>
              <a:t>เรื่อง  เทคนิคการเขียนหนังสือราชการ และการ</a:t>
            </a:r>
            <a:r>
              <a:rPr lang="th-TH" sz="5400" dirty="0" err="1" smtClean="0">
                <a:solidFill>
                  <a:srgbClr val="FF0000"/>
                </a:solidFill>
                <a:effectLst/>
                <a:latin typeface="TH Niramit AS" pitchFamily="2" charset="-34"/>
                <a:cs typeface="TH Niramit AS" pitchFamily="2" charset="-34"/>
              </a:rPr>
              <a:t>เกษียณหนังสือ</a:t>
            </a:r>
            <a:r>
              <a:rPr lang="th-TH" sz="5400" dirty="0" smtClean="0">
                <a:solidFill>
                  <a:srgbClr val="FF0000"/>
                </a:solidFill>
                <a:effectLst/>
                <a:latin typeface="TH Niramit AS" pitchFamily="2" charset="-34"/>
                <a:cs typeface="TH Niramit AS" pitchFamily="2" charset="-34"/>
              </a:rPr>
              <a:t>ราชการ</a:t>
            </a:r>
            <a:endParaRPr lang="th-TH" sz="5400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789040"/>
            <a:ext cx="655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solidFill>
                  <a:srgbClr val="0000CC"/>
                </a:solidFill>
                <a:latin typeface="TH NiramitIT๙ " pitchFamily="2" charset="-34"/>
                <a:cs typeface="TH NiramitIT๙ " pitchFamily="2" charset="-34"/>
              </a:rPr>
              <a:t/>
            </a:r>
            <a:br>
              <a:rPr lang="th-TH" dirty="0">
                <a:solidFill>
                  <a:srgbClr val="0000CC"/>
                </a:solidFill>
                <a:latin typeface="TH NiramitIT๙ " pitchFamily="2" charset="-34"/>
                <a:cs typeface="TH NiramitIT๙ " pitchFamily="2" charset="-34"/>
              </a:rPr>
            </a:br>
            <a:r>
              <a:rPr lang="th-TH" dirty="0">
                <a:solidFill>
                  <a:srgbClr val="0000CC"/>
                </a:solidFill>
                <a:latin typeface="TH NiramitIT๙ " pitchFamily="2" charset="-34"/>
                <a:cs typeface="TH NiramitIT๙ " pitchFamily="2" charset="-34"/>
              </a:rPr>
              <a:t>โดย นายสมชาย </a:t>
            </a:r>
            <a:r>
              <a:rPr lang="th-TH" dirty="0" err="1">
                <a:solidFill>
                  <a:srgbClr val="0000CC"/>
                </a:solidFill>
                <a:latin typeface="TH NiramitIT๙ " pitchFamily="2" charset="-34"/>
                <a:cs typeface="TH NiramitIT๙ " pitchFamily="2" charset="-34"/>
              </a:rPr>
              <a:t>อนันต</a:t>
            </a:r>
            <a:r>
              <a:rPr lang="th-TH" dirty="0">
                <a:solidFill>
                  <a:srgbClr val="0000CC"/>
                </a:solidFill>
                <a:latin typeface="TH NiramitIT๙ " pitchFamily="2" charset="-34"/>
                <a:cs typeface="TH NiramitIT๙ " pitchFamily="2" charset="-34"/>
              </a:rPr>
              <a:t>จารุตระกูล </a:t>
            </a:r>
            <a:br>
              <a:rPr lang="th-TH" dirty="0">
                <a:solidFill>
                  <a:srgbClr val="0000CC"/>
                </a:solidFill>
                <a:latin typeface="TH NiramitIT๙ " pitchFamily="2" charset="-34"/>
                <a:cs typeface="TH NiramitIT๙ " pitchFamily="2" charset="-34"/>
              </a:rPr>
            </a:br>
            <a:r>
              <a:rPr lang="th-TH" dirty="0">
                <a:solidFill>
                  <a:srgbClr val="0000CC"/>
                </a:solidFill>
                <a:latin typeface="TH NiramitIT๙ " pitchFamily="2" charset="-34"/>
                <a:cs typeface="TH NiramitIT๙ " pitchFamily="2" charset="-34"/>
              </a:rPr>
              <a:t>ปศุสัตว์จังหวัดนครพนม </a:t>
            </a:r>
            <a:br>
              <a:rPr lang="th-TH" dirty="0">
                <a:solidFill>
                  <a:srgbClr val="0000CC"/>
                </a:solidFill>
                <a:latin typeface="TH NiramitIT๙ " pitchFamily="2" charset="-34"/>
                <a:cs typeface="TH NiramitIT๙ " pitchFamily="2" charset="-34"/>
              </a:rPr>
            </a:br>
            <a:endParaRPr lang="th-TH" sz="2400" b="1" dirty="0">
              <a:solidFill>
                <a:srgbClr val="0000CC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186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ท้ายกระดาษ 3"/>
          <p:cNvSpPr>
            <a:spLocks noGrp="1"/>
          </p:cNvSpPr>
          <p:nvPr>
            <p:ph type="ftr" sz="quarter" idx="4294967295"/>
          </p:nvPr>
        </p:nvSpPr>
        <p:spPr>
          <a:xfrm>
            <a:off x="3790528" y="6376243"/>
            <a:ext cx="1573560" cy="365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1400" dirty="0">
                <a:latin typeface="TH Niramit AS" pitchFamily="2" charset="-34"/>
                <a:cs typeface="TH Niramit AS" pitchFamily="2" charset="-34"/>
              </a:rPr>
              <a:t>การเขียนหนังสือราชการ</a:t>
            </a:r>
            <a:endParaRPr lang="en-US" sz="14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294967295"/>
          </p:nvPr>
        </p:nvSpPr>
        <p:spPr>
          <a:xfrm>
            <a:off x="8260996" y="5863418"/>
            <a:ext cx="360040" cy="28803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4D28CF3-B432-4B36-8878-802F6D745322}" type="slidenum">
              <a:rPr lang="en-US" sz="140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pPr>
                <a:defRPr/>
              </a:pPr>
              <a:t>10</a:t>
            </a:fld>
            <a:endParaRPr lang="en-US" sz="1400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graphicFrame>
        <p:nvGraphicFramePr>
          <p:cNvPr id="12292" name="Object 3"/>
          <p:cNvGraphicFramePr>
            <a:graphicFrameLocks noChangeAspect="1"/>
          </p:cNvGraphicFramePr>
          <p:nvPr/>
        </p:nvGraphicFramePr>
        <p:xfrm>
          <a:off x="1600200" y="333375"/>
          <a:ext cx="5238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Picture" r:id="rId3" imgW="472440" imgH="497840" progId="Word.Picture.8">
                  <p:embed/>
                </p:oleObj>
              </mc:Choice>
              <mc:Fallback>
                <p:oleObj name="Picture" r:id="rId3" imgW="472440" imgH="4978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3375"/>
                        <a:ext cx="52387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3635375" y="404813"/>
            <a:ext cx="22320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3400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บันทึกข้อความ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1692275" y="1196975"/>
            <a:ext cx="2663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h-TH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1547813" y="833438"/>
            <a:ext cx="6911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40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ส่วนราชการ</a:t>
            </a: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1547813" y="1184275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60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ที่                                 วันที่</a:t>
            </a:r>
          </a:p>
        </p:txBody>
      </p: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1547813" y="1565275"/>
            <a:ext cx="66976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60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เรื่อง</a:t>
            </a:r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1547813" y="2016125"/>
            <a:ext cx="33115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th-TH" sz="2600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คำขึ้นต้น </a:t>
            </a:r>
            <a:r>
              <a:rPr lang="th-TH" sz="2600" dirty="0">
                <a:latin typeface="TH Niramit AS" pitchFamily="2" charset="-34"/>
                <a:cs typeface="TH Niramit AS" pitchFamily="2" charset="-34"/>
              </a:rPr>
              <a:t>เรียนหรือกราบเรียน</a:t>
            </a:r>
          </a:p>
        </p:txBody>
      </p:sp>
      <p:sp>
        <p:nvSpPr>
          <p:cNvPr id="12299" name="Rectangle 13"/>
          <p:cNvSpPr txBox="1">
            <a:spLocks noChangeArrowheads="1"/>
          </p:cNvSpPr>
          <p:nvPr/>
        </p:nvSpPr>
        <p:spPr bwMode="auto">
          <a:xfrm>
            <a:off x="3582988" y="4343400"/>
            <a:ext cx="525621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th-TH" sz="24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        (ลงชื่อ)</a:t>
            </a:r>
          </a:p>
          <a:p>
            <a:pPr eaLnBrk="1" hangingPunct="1">
              <a:spcBef>
                <a:spcPct val="20000"/>
              </a:spcBef>
            </a:pPr>
            <a:r>
              <a:rPr lang="th-TH" sz="24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                            (พิมพ์ชื่อเต็ม)  </a:t>
            </a:r>
          </a:p>
          <a:p>
            <a:pPr eaLnBrk="1" hangingPunct="1">
              <a:spcBef>
                <a:spcPct val="20000"/>
              </a:spcBef>
            </a:pPr>
            <a:r>
              <a:rPr lang="th-TH" sz="24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   ตำแหน่ง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endParaRPr lang="th-TH" sz="2400" b="1" dirty="0">
              <a:solidFill>
                <a:srgbClr val="000099"/>
              </a:solidFill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endParaRPr lang="th-TH" sz="24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143500" y="5176838"/>
            <a:ext cx="3543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400" dirty="0">
                <a:solidFill>
                  <a:srgbClr val="6600FF"/>
                </a:solidFill>
                <a:latin typeface="TH Niramit AS" pitchFamily="2" charset="-34"/>
                <a:cs typeface="TH Niramit AS" pitchFamily="2" charset="-34"/>
              </a:rPr>
              <a:t>ผู้อำนวยการสำนัก/กอง.........</a:t>
            </a:r>
          </a:p>
        </p:txBody>
      </p:sp>
      <p:sp>
        <p:nvSpPr>
          <p:cNvPr id="12301" name="Text Box 19"/>
          <p:cNvSpPr txBox="1">
            <a:spLocks noChangeArrowheads="1"/>
          </p:cNvSpPr>
          <p:nvPr/>
        </p:nvSpPr>
        <p:spPr bwMode="auto">
          <a:xfrm>
            <a:off x="1752600" y="1190625"/>
            <a:ext cx="1962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400" dirty="0">
                <a:latin typeface="TH Niramit AS" pitchFamily="2" charset="-34"/>
                <a:cs typeface="TH Niramit AS" pitchFamily="2" charset="-34"/>
              </a:rPr>
              <a:t>  </a:t>
            </a:r>
            <a:r>
              <a:rPr lang="th-TH" sz="2400" dirty="0" err="1">
                <a:latin typeface="TH Niramit AS" pitchFamily="2" charset="-34"/>
                <a:cs typeface="TH Niramit AS" pitchFamily="2" charset="-34"/>
              </a:rPr>
              <a:t>ศธ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0533.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xxx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/</a:t>
            </a:r>
            <a:endParaRPr lang="th-TH" sz="24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2302" name="Text Box 20"/>
          <p:cNvSpPr txBox="1">
            <a:spLocks noChangeArrowheads="1"/>
          </p:cNvSpPr>
          <p:nvPr/>
        </p:nvSpPr>
        <p:spPr bwMode="auto">
          <a:xfrm>
            <a:off x="4624388" y="777875"/>
            <a:ext cx="2179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lang="th-TH" sz="36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2303" name="Text Box 21"/>
          <p:cNvSpPr txBox="1">
            <a:spLocks noChangeArrowheads="1"/>
          </p:cNvSpPr>
          <p:nvPr/>
        </p:nvSpPr>
        <p:spPr bwMode="auto">
          <a:xfrm>
            <a:off x="4648200" y="1214438"/>
            <a:ext cx="2819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400" dirty="0">
                <a:latin typeface="TH Niramit AS" pitchFamily="2" charset="-34"/>
                <a:cs typeface="TH Niramit AS" pitchFamily="2" charset="-34"/>
              </a:rPr>
              <a:t>  29 มีนาคม  2555 </a:t>
            </a:r>
          </a:p>
        </p:txBody>
      </p:sp>
      <p:sp>
        <p:nvSpPr>
          <p:cNvPr id="12304" name="Text Box 22"/>
          <p:cNvSpPr txBox="1">
            <a:spLocks noChangeArrowheads="1"/>
          </p:cNvSpPr>
          <p:nvPr/>
        </p:nvSpPr>
        <p:spPr bwMode="auto">
          <a:xfrm>
            <a:off x="2286000" y="1565275"/>
            <a:ext cx="3365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600" dirty="0">
                <a:latin typeface="TH Niramit AS" pitchFamily="2" charset="-34"/>
                <a:cs typeface="TH Niramit AS" pitchFamily="2" charset="-34"/>
              </a:rPr>
              <a:t>ขออนุมัติเดินทางไปราชการ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2514600" y="838200"/>
            <a:ext cx="2152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400" dirty="0">
                <a:solidFill>
                  <a:srgbClr val="6600FF"/>
                </a:solidFill>
                <a:latin typeface="TH Niramit AS" pitchFamily="2" charset="-34"/>
                <a:cs typeface="TH Niramit AS" pitchFamily="2" charset="-34"/>
              </a:rPr>
              <a:t>สำนัก/กอง........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4572000" y="833438"/>
            <a:ext cx="3671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400" dirty="0">
                <a:solidFill>
                  <a:srgbClr val="6600FF"/>
                </a:solidFill>
                <a:latin typeface="TH Niramit AS" pitchFamily="2" charset="-34"/>
                <a:cs typeface="TH Niramit AS" pitchFamily="2" charset="-34"/>
              </a:rPr>
              <a:t>ส่วน/ฝ่าย....โทร 0 5388 5315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1331913" y="2420938"/>
            <a:ext cx="1800225" cy="4921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600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อ้างถึง (ไม่มี)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1403350" y="2852738"/>
            <a:ext cx="2447925" cy="4921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2600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สิ่งที่ส่งมาด้วย (ไม่มี)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 rot="10800000">
            <a:off x="898525" y="2190750"/>
            <a:ext cx="11525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0">
                <a:solidFill>
                  <a:schemeClr val="hlink"/>
                </a:solidFill>
                <a:latin typeface="TH Niramit AS" pitchFamily="2" charset="-34"/>
                <a:cs typeface="TH Niramit AS" pitchFamily="2" charset="-34"/>
              </a:rPr>
              <a:t>}</a:t>
            </a:r>
          </a:p>
        </p:txBody>
      </p:sp>
      <p:sp>
        <p:nvSpPr>
          <p:cNvPr id="12310" name="TextBox 28"/>
          <p:cNvSpPr txBox="1">
            <a:spLocks noChangeArrowheads="1"/>
          </p:cNvSpPr>
          <p:nvPr/>
        </p:nvSpPr>
        <p:spPr bwMode="auto">
          <a:xfrm>
            <a:off x="0" y="26670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2400" b="1">
                <a:solidFill>
                  <a:srgbClr val="C00000"/>
                </a:solidFill>
                <a:latin typeface="TH Niramit AS" pitchFamily="2" charset="-34"/>
                <a:cs typeface="TH Niramit AS" pitchFamily="2" charset="-34"/>
              </a:rPr>
              <a:t>ข้อควรระวัง</a:t>
            </a:r>
          </a:p>
        </p:txBody>
      </p:sp>
      <p:sp>
        <p:nvSpPr>
          <p:cNvPr id="12311" name="TextBox 26"/>
          <p:cNvSpPr txBox="1">
            <a:spLocks noChangeArrowheads="1"/>
          </p:cNvSpPr>
          <p:nvPr/>
        </p:nvSpPr>
        <p:spPr bwMode="auto">
          <a:xfrm>
            <a:off x="3733800" y="1524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240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ชั้นความลับ</a:t>
            </a:r>
          </a:p>
        </p:txBody>
      </p:sp>
      <p:sp>
        <p:nvSpPr>
          <p:cNvPr id="12312" name="TextBox 26"/>
          <p:cNvSpPr txBox="1">
            <a:spLocks noChangeArrowheads="1"/>
          </p:cNvSpPr>
          <p:nvPr/>
        </p:nvSpPr>
        <p:spPr bwMode="auto">
          <a:xfrm>
            <a:off x="1828800" y="5286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2400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ชั้นความเร็ว</a:t>
            </a:r>
          </a:p>
        </p:txBody>
      </p:sp>
      <p:sp>
        <p:nvSpPr>
          <p:cNvPr id="12313" name="Text Box 15"/>
          <p:cNvSpPr txBox="1">
            <a:spLocks noChangeArrowheads="1"/>
          </p:cNvSpPr>
          <p:nvPr/>
        </p:nvSpPr>
        <p:spPr bwMode="auto">
          <a:xfrm>
            <a:off x="1600200" y="3311525"/>
            <a:ext cx="6477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600" dirty="0">
                <a:latin typeface="TH Niramit AS" pitchFamily="2" charset="-34"/>
                <a:cs typeface="TH Niramit AS" pitchFamily="2" charset="-34"/>
              </a:rPr>
              <a:t>            ข้อความ</a:t>
            </a:r>
            <a:r>
              <a:rPr lang="en-US" sz="2000" dirty="0">
                <a:latin typeface="TH Niramit AS" pitchFamily="2" charset="-34"/>
                <a:cs typeface="TH Niramit AS" pitchFamily="2" charset="-34"/>
              </a:rPr>
              <a:t>...............................................................................................</a:t>
            </a:r>
            <a:br>
              <a:rPr lang="en-US" sz="2000" dirty="0">
                <a:latin typeface="TH Niramit AS" pitchFamily="2" charset="-34"/>
                <a:cs typeface="TH Niramit AS" pitchFamily="2" charset="-34"/>
              </a:rPr>
            </a:br>
            <a:r>
              <a:rPr lang="en-US" sz="2000" dirty="0">
                <a:latin typeface="TH Niramit AS" pitchFamily="2" charset="-34"/>
                <a:cs typeface="TH Niramit AS" pitchFamily="2" charset="-34"/>
              </a:rPr>
              <a:t>………………………………………………………………………………………………………….………………………………………………………………………………………………………………</a:t>
            </a:r>
          </a:p>
        </p:txBody>
      </p:sp>
      <p:sp>
        <p:nvSpPr>
          <p:cNvPr id="12314" name="TextBox 26"/>
          <p:cNvSpPr txBox="1">
            <a:spLocks noChangeArrowheads="1"/>
          </p:cNvSpPr>
          <p:nvPr/>
        </p:nvSpPr>
        <p:spPr bwMode="auto">
          <a:xfrm>
            <a:off x="3733800" y="60198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2400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ชั้นความลับ</a:t>
            </a:r>
          </a:p>
        </p:txBody>
      </p:sp>
    </p:spTree>
    <p:extLst>
      <p:ext uri="{BB962C8B-B14F-4D97-AF65-F5344CB8AC3E}">
        <p14:creationId xmlns:p14="http://schemas.microsoft.com/office/powerpoint/2010/main" val="18661008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75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  <p:bldP spid="12299" grpId="0"/>
      <p:bldP spid="17" grpId="0"/>
      <p:bldP spid="12301" grpId="0"/>
      <p:bldP spid="12303" grpId="0"/>
      <p:bldP spid="12304" grpId="0"/>
      <p:bldP spid="23" grpId="0"/>
      <p:bldP spid="24" grpId="0"/>
      <p:bldP spid="26" grpId="0"/>
      <p:bldP spid="27" grpId="0"/>
      <p:bldP spid="28" grpId="0"/>
      <p:bldP spid="12311" grpId="0"/>
      <p:bldP spid="12312" grpId="0"/>
      <p:bldP spid="12313" grpId="0"/>
      <p:bldP spid="123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-252536" y="1412776"/>
            <a:ext cx="88204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thaiDist"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      หนังสือ</a:t>
            </a:r>
            <a:r>
              <a:rPr lang="th-TH" sz="40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ประทับตรา คือ </a:t>
            </a: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หนังสือที่ใช้</a:t>
            </a: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ตราประทับแทน</a:t>
            </a:r>
          </a:p>
          <a:p>
            <a:pPr marL="609600" indent="-609600" algn="thaiDist">
              <a:defRPr/>
            </a:pP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การ</a:t>
            </a: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ลงชื่อของหัวหน้าส่วนราชการระดับกรมขึ้นไป  โดย</a:t>
            </a: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ให้หัวหน้า</a:t>
            </a: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ส่วนราชการระดับกองหรือผู้ที่ได้รับมอบหมายจากหัวหน้าส่วนราชการระดับกรมขึ้นไป เป็นผู้รับผิดชอบ ลงชื่อย่อกำกับตรา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4294967295"/>
          </p:nvPr>
        </p:nvSpPr>
        <p:spPr>
          <a:xfrm>
            <a:off x="8241348" y="5849562"/>
            <a:ext cx="422200" cy="30597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42ECCE8-D66E-41EE-A38B-B0FF4A01BD76}" type="slidenum">
              <a:rPr lang="en-US" sz="140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pPr>
                <a:defRPr/>
              </a:pPr>
              <a:t>11</a:t>
            </a:fld>
            <a:endParaRPr lang="en-US" sz="1400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351593" y="224524"/>
            <a:ext cx="496855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ชื่อเรื่อง 1"/>
          <p:cNvSpPr>
            <a:spLocks noGrp="1"/>
          </p:cNvSpPr>
          <p:nvPr>
            <p:ph type="title"/>
          </p:nvPr>
        </p:nvSpPr>
        <p:spPr>
          <a:xfrm>
            <a:off x="446856" y="44624"/>
            <a:ext cx="8229600" cy="106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5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หนังสือประทับตรา</a:t>
            </a:r>
            <a:endParaRPr lang="th-TH" sz="50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5362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115888"/>
            <a:ext cx="8686800" cy="6553472"/>
          </a:xfrm>
          <a:prstGeom prst="rect">
            <a:avLst/>
          </a:prstGeom>
        </p:spPr>
        <p:txBody>
          <a:bodyPr vert="horz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th-TH" b="1" dirty="0" smtClean="0">
                <a:solidFill>
                  <a:srgbClr val="0000FF"/>
                </a:solidFill>
              </a:rPr>
              <a:t>		    </a:t>
            </a:r>
            <a:br>
              <a:rPr lang="th-TH" b="1" dirty="0" smtClean="0">
                <a:solidFill>
                  <a:srgbClr val="0000FF"/>
                </a:solidFill>
              </a:rPr>
            </a:br>
            <a:r>
              <a:rPr lang="th-TH" b="1" dirty="0" smtClean="0">
                <a:solidFill>
                  <a:srgbClr val="0000FF"/>
                </a:solidFill>
              </a:rPr>
              <a:t/>
            </a:r>
            <a:br>
              <a:rPr lang="th-TH" b="1" dirty="0" smtClean="0">
                <a:solidFill>
                  <a:srgbClr val="0000FF"/>
                </a:solidFill>
              </a:rPr>
            </a:br>
            <a:r>
              <a:rPr lang="th-TH" b="1" dirty="0" smtClean="0">
                <a:solidFill>
                  <a:srgbClr val="0000FF"/>
                </a:solidFill>
              </a:rPr>
              <a:t>   </a:t>
            </a:r>
            <a:br>
              <a:rPr lang="th-TH" b="1" dirty="0" smtClean="0">
                <a:solidFill>
                  <a:srgbClr val="0000FF"/>
                </a:solidFill>
              </a:rPr>
            </a:br>
            <a:r>
              <a:rPr lang="th-TH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ระหว่างส่วนราชการ กับ ส่วนราชการ</a:t>
            </a:r>
          </a:p>
          <a:p>
            <a:pPr marL="0" indent="0">
              <a:buNone/>
              <a:defRPr/>
            </a:pPr>
            <a:r>
              <a:rPr lang="th-TH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   		       ระหว่างส่วนราชการ กับ บุคคล</a:t>
            </a:r>
          </a:p>
          <a:p>
            <a:pPr marL="0" indent="0">
              <a:buNone/>
              <a:defRPr/>
            </a:pPr>
            <a:r>
              <a:rPr lang="th-TH" sz="3000" dirty="0" smtClean="0">
                <a:solidFill>
                  <a:srgbClr val="006600"/>
                </a:solidFill>
                <a:latin typeface="TH Niramit AS" pitchFamily="2" charset="-34"/>
                <a:cs typeface="TH Niramit AS" pitchFamily="2" charset="-34"/>
              </a:rPr>
              <a:t>     </a:t>
            </a:r>
            <a:r>
              <a:rPr lang="th-TH" sz="3000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เฉพาะกรณีที่ไม่ใช่เรื่องสำคัญ ได้แก่</a:t>
            </a:r>
          </a:p>
          <a:p>
            <a:pPr marL="0" indent="0">
              <a:buNone/>
              <a:defRPr/>
            </a:pPr>
            <a:r>
              <a:rPr lang="th-TH" sz="3000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      </a:t>
            </a:r>
            <a:r>
              <a:rPr lang="en-US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1</a:t>
            </a:r>
            <a:r>
              <a:rPr lang="th-TH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การขอรายละเอียดเพิ่มเติม</a:t>
            </a:r>
          </a:p>
          <a:p>
            <a:pPr marL="0" indent="0">
              <a:buNone/>
              <a:defRPr/>
            </a:pPr>
            <a:r>
              <a:rPr lang="th-TH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 </a:t>
            </a:r>
            <a:r>
              <a:rPr lang="en-US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2</a:t>
            </a:r>
            <a:r>
              <a:rPr lang="th-TH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การส่งสำเนาหนังสือ สิ่งของ เอกสาร บรรณสาร</a:t>
            </a:r>
          </a:p>
          <a:p>
            <a:pPr marL="0" indent="0">
              <a:buNone/>
              <a:defRPr/>
            </a:pPr>
            <a:r>
              <a:rPr lang="th-TH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 </a:t>
            </a:r>
            <a:r>
              <a:rPr lang="en-US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3</a:t>
            </a:r>
            <a:r>
              <a:rPr lang="th-TH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การตอบรับทราบที่ไม่เกี่ยวกับราชการสำคัญหรือการเงิน</a:t>
            </a:r>
          </a:p>
          <a:p>
            <a:pPr marL="0" indent="0">
              <a:buNone/>
              <a:defRPr/>
            </a:pPr>
            <a:r>
              <a:rPr lang="th-TH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</a:t>
            </a:r>
            <a:r>
              <a:rPr lang="en-US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4</a:t>
            </a:r>
            <a:r>
              <a:rPr lang="th-TH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การแจ้งผลงานที่ได้ดำเนินการไปแล้วให้ส่วนราชการที่เกี่ยวข้องทราบ</a:t>
            </a:r>
          </a:p>
          <a:p>
            <a:pPr marL="0" indent="0">
              <a:buNone/>
              <a:defRPr/>
            </a:pPr>
            <a:r>
              <a:rPr lang="th-TH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</a:t>
            </a:r>
            <a:r>
              <a:rPr lang="en-US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5</a:t>
            </a:r>
            <a:r>
              <a:rPr lang="th-TH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การเตือนเรื่องค้าง</a:t>
            </a:r>
          </a:p>
          <a:p>
            <a:pPr marL="0" indent="0">
              <a:buNone/>
              <a:defRPr/>
            </a:pPr>
            <a:r>
              <a:rPr lang="th-TH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</a:t>
            </a:r>
            <a:r>
              <a:rPr lang="en-US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6</a:t>
            </a:r>
            <a:r>
              <a:rPr lang="th-TH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เรื่องที่หัวหน้าส่วนราชการระดับกรมขึ้นไปกำหนด โดยทำเป็นคำสั่ง</a:t>
            </a:r>
          </a:p>
          <a:p>
            <a:pPr marL="0" indent="0">
              <a:buNone/>
              <a:defRPr/>
            </a:pPr>
            <a:r>
              <a:rPr lang="th-TH" sz="3000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0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   ให้ใช้หนังสือประทับตรา</a:t>
            </a:r>
          </a:p>
          <a:p>
            <a:pPr marL="609600" indent="-609600">
              <a:defRPr/>
            </a:pPr>
            <a:endParaRPr lang="th-TH" sz="4400" b="1" dirty="0" smtClean="0">
              <a:solidFill>
                <a:srgbClr val="0000FF"/>
              </a:solidFill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4294967295"/>
          </p:nvPr>
        </p:nvSpPr>
        <p:spPr>
          <a:xfrm>
            <a:off x="8284699" y="5860684"/>
            <a:ext cx="350192" cy="37798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42ECCE8-D66E-41EE-A38B-B0FF4A01BD76}" type="slidenum">
              <a:rPr lang="en-US" sz="140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pPr>
                <a:defRPr/>
              </a:pPr>
              <a:t>12</a:t>
            </a:fld>
            <a:endParaRPr lang="en-US" sz="1400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2087724" y="115888"/>
            <a:ext cx="496855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FF"/>
                </a:solidFill>
              </a:rPr>
              <a:t> </a:t>
            </a:r>
            <a:r>
              <a:rPr lang="th-TH" sz="3600" b="1" dirty="0" smtClean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หนังสือประทับตรา ใช้ได้</a:t>
            </a:r>
            <a:endParaRPr lang="th-TH" sz="3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76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49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49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49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49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49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49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49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" accel="100000" fill="hold">
                                          <p:stCondLst>
                                            <p:cond delay="4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49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" accel="100000" fill="hold">
                                          <p:stCondLst>
                                            <p:cond delay="4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49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" accel="100000" fill="hold">
                                          <p:stCondLst>
                                            <p:cond delay="4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49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" accel="100000" fill="hold">
                                          <p:stCondLst>
                                            <p:cond delay="4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4067175" y="404813"/>
          <a:ext cx="95567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Picture" r:id="rId3" imgW="472440" imgH="497840" progId="Word.Picture.8">
                  <p:embed/>
                </p:oleObj>
              </mc:Choice>
              <mc:Fallback>
                <p:oleObj name="Picture" r:id="rId3" imgW="472440" imgH="4978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04813"/>
                        <a:ext cx="95567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1524000" y="1335088"/>
            <a:ext cx="527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>
                <a:solidFill>
                  <a:srgbClr val="000066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600">
                <a:solidFill>
                  <a:srgbClr val="000066"/>
                </a:solidFill>
                <a:latin typeface="TH Niramit AS" pitchFamily="2" charset="-34"/>
                <a:cs typeface="TH Niramit AS" pitchFamily="2" charset="-34"/>
              </a:rPr>
              <a:t>ถึง</a:t>
            </a:r>
            <a:r>
              <a:rPr lang="th-TH" sz="3600">
                <a:solidFill>
                  <a:srgbClr val="000066"/>
                </a:solidFill>
                <a:latin typeface="TH Niramit AS" pitchFamily="2" charset="-34"/>
                <a:cs typeface="TH Niramit AS" pitchFamily="2" charset="-34"/>
              </a:rPr>
              <a:t> 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1835150" y="1412875"/>
            <a:ext cx="46815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600">
                <a:solidFill>
                  <a:srgbClr val="000066"/>
                </a:solidFill>
                <a:latin typeface="TH Niramit AS" pitchFamily="2" charset="-34"/>
                <a:cs typeface="TH Niramit AS" pitchFamily="2" charset="-34"/>
              </a:rPr>
              <a:t>   ชื่อส่วนราชการ หน่วยงาน หรือชื่อบุคคล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 rot="10800000" flipH="1" flipV="1">
            <a:off x="1616075" y="1844675"/>
            <a:ext cx="59277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600">
                <a:solidFill>
                  <a:srgbClr val="FF0066"/>
                </a:solidFill>
                <a:latin typeface="TH Niramit AS" pitchFamily="2" charset="-34"/>
                <a:cs typeface="TH Niramit AS" pitchFamily="2" charset="-34"/>
              </a:rPr>
              <a:t>เช่น  สถาบันวิจัยและพัฒนา / นางศรีอัมพร ปลั่งสุวรรณ</a:t>
            </a:r>
          </a:p>
        </p:txBody>
      </p:sp>
      <p:pic>
        <p:nvPicPr>
          <p:cNvPr id="62487" name="Picture 23" descr="logo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42">
            <a:off x="4859338" y="4219575"/>
            <a:ext cx="1728787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4356100" y="4524375"/>
            <a:ext cx="28813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600">
                <a:latin typeface="TH Niramit AS" pitchFamily="2" charset="-34"/>
                <a:cs typeface="TH Niramit AS" pitchFamily="2" charset="-34"/>
              </a:rPr>
              <a:t>ส่วนราชการเจ้าของหนังสือ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3681413" y="152400"/>
            <a:ext cx="17287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20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ชั้นความลับ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1066800" y="5181600"/>
            <a:ext cx="2819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2400">
                <a:solidFill>
                  <a:srgbClr val="000066"/>
                </a:solidFill>
                <a:latin typeface="TH Niramit AS" pitchFamily="2" charset="-34"/>
                <a:cs typeface="TH Niramit AS" pitchFamily="2" charset="-34"/>
              </a:rPr>
              <a:t>ส่วนราชการเจ้าของเรื่อง</a:t>
            </a:r>
          </a:p>
          <a:p>
            <a:pPr eaLnBrk="1" hangingPunct="1"/>
            <a:r>
              <a:rPr lang="th-TH" sz="2400">
                <a:solidFill>
                  <a:srgbClr val="000066"/>
                </a:solidFill>
                <a:latin typeface="TH Niramit AS" pitchFamily="2" charset="-34"/>
                <a:cs typeface="TH Niramit AS" pitchFamily="2" charset="-34"/>
              </a:rPr>
              <a:t>โทร. </a:t>
            </a:r>
            <a:r>
              <a:rPr lang="en-US" sz="2400">
                <a:solidFill>
                  <a:srgbClr val="000066"/>
                </a:solidFill>
                <a:latin typeface="TH Niramit AS" pitchFamily="2" charset="-34"/>
                <a:cs typeface="TH Niramit AS" pitchFamily="2" charset="-34"/>
              </a:rPr>
              <a:t>0 5388 5315</a:t>
            </a:r>
            <a:endParaRPr lang="th-TH" sz="2400">
              <a:solidFill>
                <a:srgbClr val="000066"/>
              </a:solidFill>
              <a:latin typeface="TH Niramit AS" pitchFamily="2" charset="-34"/>
              <a:cs typeface="TH Niramit AS" pitchFamily="2" charset="-34"/>
            </a:endParaRPr>
          </a:p>
          <a:p>
            <a:pPr eaLnBrk="1" hangingPunct="1"/>
            <a:r>
              <a:rPr lang="th-TH" sz="2400">
                <a:solidFill>
                  <a:srgbClr val="000066"/>
                </a:solidFill>
                <a:latin typeface="TH Niramit AS" pitchFamily="2" charset="-34"/>
                <a:cs typeface="TH Niramit AS" pitchFamily="2" charset="-34"/>
              </a:rPr>
              <a:t>โทรสาร </a:t>
            </a:r>
            <a:r>
              <a:rPr lang="en-US" sz="2400">
                <a:solidFill>
                  <a:srgbClr val="000066"/>
                </a:solidFill>
                <a:latin typeface="TH Niramit AS" pitchFamily="2" charset="-34"/>
                <a:cs typeface="TH Niramit AS" pitchFamily="2" charset="-34"/>
              </a:rPr>
              <a:t>0 5388 5319</a:t>
            </a:r>
            <a:endParaRPr lang="th-TH" sz="2400">
              <a:solidFill>
                <a:srgbClr val="000066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1547813" y="985838"/>
            <a:ext cx="1584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2400">
                <a:solidFill>
                  <a:srgbClr val="000066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400">
                <a:solidFill>
                  <a:srgbClr val="000066"/>
                </a:solidFill>
                <a:latin typeface="TH Niramit AS" pitchFamily="2" charset="-34"/>
                <a:cs typeface="TH Niramit AS" pitchFamily="2" charset="-34"/>
              </a:rPr>
              <a:t>ที่  ศธ0533/</a:t>
            </a:r>
            <a:r>
              <a:rPr lang="th-TH" sz="2400">
                <a:latin typeface="TH Niramit AS" pitchFamily="2" charset="-34"/>
                <a:cs typeface="TH Niramit AS" pitchFamily="2" charset="-34"/>
              </a:rPr>
              <a:t> 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810000" y="6324600"/>
            <a:ext cx="1676400" cy="365125"/>
          </a:xfrm>
        </p:spPr>
        <p:txBody>
          <a:bodyPr/>
          <a:lstStyle/>
          <a:p>
            <a:pPr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การเขียนหนังสือราชการ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CCE8-D66E-41EE-A38B-B0FF4A01BD76}" type="slidenum">
              <a:rPr lang="en-US">
                <a:latin typeface="TH Niramit AS" pitchFamily="2" charset="-34"/>
                <a:cs typeface="TH Niramit AS" pitchFamily="2" charset="-34"/>
              </a:rPr>
              <a:pPr>
                <a:defRPr/>
              </a:pPr>
              <a:t>13</a:t>
            </a:fld>
            <a:endParaRPr lang="en-US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1403350" y="636588"/>
            <a:ext cx="180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40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ชั้นความเร็ว</a:t>
            </a:r>
            <a:endParaRPr lang="th-TH" sz="24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2494" name="Text Box 30"/>
          <p:cNvSpPr txBox="1">
            <a:spLocks noChangeArrowheads="1"/>
          </p:cNvSpPr>
          <p:nvPr/>
        </p:nvSpPr>
        <p:spPr bwMode="auto">
          <a:xfrm>
            <a:off x="4284663" y="5149850"/>
            <a:ext cx="27368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600">
                <a:solidFill>
                  <a:srgbClr val="000066"/>
                </a:solidFill>
                <a:latin typeface="TH Niramit AS" pitchFamily="2" charset="-34"/>
                <a:cs typeface="TH Niramit AS" pitchFamily="2" charset="-34"/>
              </a:rPr>
              <a:t>พฤษภาคม </a:t>
            </a:r>
            <a:r>
              <a:rPr lang="en-US" sz="2600">
                <a:solidFill>
                  <a:srgbClr val="000066"/>
                </a:solidFill>
                <a:latin typeface="TH Niramit AS" pitchFamily="2" charset="-34"/>
                <a:cs typeface="TH Niramit AS" pitchFamily="2" charset="-34"/>
              </a:rPr>
              <a:t>2555</a:t>
            </a:r>
            <a:endParaRPr lang="th-TH" sz="2600">
              <a:solidFill>
                <a:srgbClr val="000066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2495" name="Text Box 31"/>
          <p:cNvSpPr txBox="1">
            <a:spLocks noChangeArrowheads="1"/>
          </p:cNvSpPr>
          <p:nvPr/>
        </p:nvSpPr>
        <p:spPr bwMode="auto">
          <a:xfrm>
            <a:off x="3733800" y="60960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40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ชั้นความลับ</a:t>
            </a:r>
            <a:endParaRPr lang="th-TH" sz="24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5076825" y="4800600"/>
            <a:ext cx="1295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60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ภาคภูมิ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600200" y="2667000"/>
            <a:ext cx="6477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sz="2600">
                <a:latin typeface="TH Niramit AS" pitchFamily="2" charset="-34"/>
                <a:cs typeface="TH Niramit AS" pitchFamily="2" charset="-34"/>
              </a:rPr>
              <a:t>            ข้อความ</a:t>
            </a:r>
            <a:r>
              <a:rPr lang="en-US" sz="2000">
                <a:latin typeface="TH Niramit AS" pitchFamily="2" charset="-34"/>
                <a:cs typeface="TH Niramit AS" pitchFamily="2" charset="-34"/>
              </a:rPr>
              <a:t>...............................................................................................</a:t>
            </a:r>
            <a:br>
              <a:rPr lang="en-US" sz="2000">
                <a:latin typeface="TH Niramit AS" pitchFamily="2" charset="-34"/>
                <a:cs typeface="TH Niramit AS" pitchFamily="2" charset="-34"/>
              </a:rPr>
            </a:br>
            <a:r>
              <a:rPr lang="en-US" sz="2000">
                <a:latin typeface="TH Niramit AS" pitchFamily="2" charset="-34"/>
                <a:cs typeface="TH Niramit AS" pitchFamily="2" charset="-34"/>
              </a:rPr>
              <a:t>………………………………………………………………………………………………………….………………………………………………………………………………………………………………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577430451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2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62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62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2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2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4" grpId="0"/>
      <p:bldP spid="62488" grpId="0"/>
      <p:bldP spid="62489" grpId="0"/>
      <p:bldP spid="62490" grpId="0"/>
      <p:bldP spid="62491" grpId="0"/>
      <p:bldP spid="62493" grpId="0"/>
      <p:bldP spid="62494" grpId="0"/>
      <p:bldP spid="62495" grpId="0"/>
      <p:bldP spid="62500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488832" cy="3810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h-TH" sz="40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ความมุ่งหมายของการเขียนชื่อเรื่อง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</a:t>
            </a:r>
            <a:r>
              <a:rPr lang="en-US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1</a:t>
            </a: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</a:t>
            </a: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ให้รู้ใจความที่ย่อสั้น</a:t>
            </a: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ที่สุด ของ</a:t>
            </a: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หนังสือ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2</a:t>
            </a: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</a:t>
            </a: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ให้สะดวกแก่การเก็บค้น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3</a:t>
            </a: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</a:t>
            </a: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ให้สะดวกแก่การอ้างอิง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4294967295"/>
          </p:nvPr>
        </p:nvSpPr>
        <p:spPr>
          <a:xfrm>
            <a:off x="8270844" y="5863417"/>
            <a:ext cx="350192" cy="30597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42ECCE8-D66E-41EE-A38B-B0FF4A01BD76}" type="slidenum">
              <a:rPr lang="en-US" sz="140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pPr>
                <a:defRPr/>
              </a:pPr>
              <a:t>14</a:t>
            </a:fld>
            <a:endParaRPr lang="en-US" sz="1400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251520" y="332656"/>
            <a:ext cx="496855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FF"/>
                </a:solidFill>
              </a:rPr>
              <a:t> </a:t>
            </a:r>
            <a:endParaRPr lang="th-TH" sz="3600" dirty="0">
              <a:solidFill>
                <a:srgbClr val="0000CC"/>
              </a:solidFill>
            </a:endParaRPr>
          </a:p>
        </p:txBody>
      </p:sp>
      <p:sp>
        <p:nvSpPr>
          <p:cNvPr id="9" name="ชื่อเรื่อง 1"/>
          <p:cNvSpPr>
            <a:spLocks noGrp="1"/>
          </p:cNvSpPr>
          <p:nvPr>
            <p:ph type="title"/>
          </p:nvPr>
        </p:nvSpPr>
        <p:spPr>
          <a:xfrm>
            <a:off x="302840" y="260648"/>
            <a:ext cx="4917232" cy="93610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5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การเขียนชื่อเรื่อง</a:t>
            </a:r>
            <a:endParaRPr lang="th-TH" sz="50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46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43608" y="1682080"/>
            <a:ext cx="7239000" cy="4267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1</a:t>
            </a: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</a:t>
            </a: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ย่อสั้นที่สุด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</a:t>
            </a:r>
            <a:r>
              <a:rPr lang="en-US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	2</a:t>
            </a: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</a:t>
            </a: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เป็นประโยคหรือเป็นวลี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3</a:t>
            </a: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</a:t>
            </a: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พอรู้ใจความว่าเป็นเรื่องอะไร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4</a:t>
            </a: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</a:t>
            </a: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เก็บค้นอ้างอิง</a:t>
            </a: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ได้ง่าย</a:t>
            </a:r>
            <a:endParaRPr lang="th-TH" sz="4000" b="1" dirty="0">
              <a:solidFill>
                <a:srgbClr val="7030A0"/>
              </a:solidFill>
              <a:latin typeface="TH Niramit AS" pitchFamily="2" charset="-34"/>
              <a:cs typeface="TH Niramit AS" pitchFamily="2" charset="-34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5</a:t>
            </a: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</a:t>
            </a: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แยกความแตกต่างจากเรื่องอื่นได้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ชื่อเรื่อง 1"/>
          <p:cNvSpPr>
            <a:spLocks noGrp="1"/>
          </p:cNvSpPr>
          <p:nvPr>
            <p:ph type="title"/>
          </p:nvPr>
        </p:nvSpPr>
        <p:spPr>
          <a:xfrm>
            <a:off x="590872" y="201960"/>
            <a:ext cx="4557192" cy="106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5000" b="1" dirty="0" smtClean="0">
                <a:solidFill>
                  <a:schemeClr val="accent6">
                    <a:lumMod val="50000"/>
                  </a:schemeClr>
                </a:solidFill>
                <a:latin typeface="TH Niramit AS" pitchFamily="2" charset="-34"/>
                <a:cs typeface="TH Niramit AS" pitchFamily="2" charset="-34"/>
              </a:rPr>
              <a:t>“เรื่อง” </a:t>
            </a:r>
            <a:r>
              <a:rPr lang="th-TH" sz="5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ที่ดี มีลักษณะ </a:t>
            </a:r>
            <a:endParaRPr lang="th-TH" sz="50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91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5486400" cy="808037"/>
          </a:xfrm>
        </p:spPr>
        <p:txBody>
          <a:bodyPr/>
          <a:lstStyle/>
          <a:p>
            <a:pPr eaLnBrk="1" hangingPunct="1"/>
            <a:r>
              <a:rPr lang="th-TH" sz="45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เก็บค้นอ้างอิงได้ง่าย</a:t>
            </a:r>
            <a:endParaRPr lang="en-US" sz="45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04056" y="1542256"/>
            <a:ext cx="8532440" cy="4191000"/>
          </a:xfrm>
        </p:spPr>
        <p:txBody>
          <a:bodyPr rtlCol="0">
            <a:noAutofit/>
          </a:bodyPr>
          <a:lstStyle/>
          <a:p>
            <a:pPr marL="742950" indent="-7429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1. </a:t>
            </a:r>
            <a:r>
              <a:rPr lang="th-TH" sz="38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ผู้เก็บ อ่านชื่อเรื่องก็สามารถแยกเก็บเข้าหมวดหมู่</a:t>
            </a:r>
            <a:br>
              <a:rPr lang="th-TH" sz="38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38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ตามประเภทเรื่องได้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2</a:t>
            </a:r>
            <a:r>
              <a:rPr lang="th-TH" sz="38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ผู้</a:t>
            </a:r>
            <a:r>
              <a:rPr lang="th-TH" sz="38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ค้น </a:t>
            </a:r>
            <a:r>
              <a:rPr lang="th-TH" sz="38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พอ</a:t>
            </a:r>
            <a:r>
              <a:rPr lang="th-TH" sz="38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บอกชื่อเรื่องก็สามารถค้นหา</a:t>
            </a:r>
            <a:r>
              <a:rPr lang="th-TH" sz="38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ได้ </a:t>
            </a:r>
            <a:br>
              <a:rPr lang="th-TH" sz="38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38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โดย</a:t>
            </a:r>
            <a:r>
              <a:rPr lang="th-TH" sz="38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ไม่ยุ่งยาก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3</a:t>
            </a:r>
            <a:r>
              <a:rPr lang="th-TH" sz="38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ผู้</a:t>
            </a:r>
            <a:r>
              <a:rPr lang="th-TH" sz="38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อ้างอิง </a:t>
            </a:r>
            <a:r>
              <a:rPr lang="th-TH" sz="38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สามารถ</a:t>
            </a:r>
            <a:r>
              <a:rPr lang="th-TH" sz="38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บอกชื่อเรื่องให้</a:t>
            </a:r>
            <a:r>
              <a:rPr lang="th-TH" sz="38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ผู้อื่น</a:t>
            </a:r>
            <a:br>
              <a:rPr lang="th-TH" sz="38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38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เข้าใจได้โดย</a:t>
            </a:r>
            <a:r>
              <a:rPr lang="th-TH" sz="38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ไม่สับสนไขว้เขว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0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92832" y="1600200"/>
            <a:ext cx="7467600" cy="4873752"/>
          </a:xfrm>
        </p:spPr>
        <p:txBody>
          <a:bodyPr>
            <a:normAutofit/>
          </a:bodyPr>
          <a:lstStyle/>
          <a:p>
            <a:pPr marL="609600" indent="-609600">
              <a:lnSpc>
                <a:spcPct val="75000"/>
              </a:lnSpc>
              <a:spcBef>
                <a:spcPct val="55000"/>
              </a:spcBef>
              <a:buNone/>
              <a:defRPr/>
            </a:pPr>
            <a:r>
              <a:rPr lang="th-TH" sz="3600" b="1" dirty="0" smtClean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  <a:t/>
            </a:r>
            <a:br>
              <a:rPr lang="th-TH" sz="3600" b="1" dirty="0" smtClean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3600" b="1" dirty="0" smtClean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  <a:t>1.  </a:t>
            </a:r>
            <a:r>
              <a:rPr lang="th-TH" sz="4000" b="1" dirty="0" smtClean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  <a:t>การ</a:t>
            </a:r>
            <a:r>
              <a:rPr lang="th-TH" sz="4000" b="1" dirty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  <a:t>ขึ้นต้นด้วยกริยา จะชัดเจน</a:t>
            </a:r>
            <a:r>
              <a:rPr lang="th-TH" sz="4000" b="1" dirty="0" smtClean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  <a:t>ดี</a:t>
            </a:r>
            <a:br>
              <a:rPr lang="th-TH" sz="4000" b="1" dirty="0" smtClean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4000" b="1" dirty="0" smtClean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  <a:t>     </a:t>
            </a:r>
            <a:br>
              <a:rPr lang="th-TH" sz="4000" b="1" dirty="0" smtClean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4000" b="1" dirty="0" smtClean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  <a:t>    </a:t>
            </a:r>
            <a:r>
              <a:rPr lang="th-TH" sz="36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เช่น </a:t>
            </a:r>
            <a:r>
              <a:rPr lang="th-TH" sz="36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ขออนุมัติ ขออนุญาต </a:t>
            </a:r>
            <a:r>
              <a:rPr lang="th-TH" sz="36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ขอให้</a:t>
            </a:r>
            <a:br>
              <a:rPr lang="th-TH" sz="36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36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/>
            </a:r>
            <a:br>
              <a:rPr lang="th-TH" sz="36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2. </a:t>
            </a:r>
            <a:r>
              <a:rPr lang="th-TH" sz="4000" b="1" dirty="0" smtClean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  <a:t>การ</a:t>
            </a:r>
            <a:r>
              <a:rPr lang="th-TH" sz="4000" b="1" dirty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  <a:t>ขึ้นต้นด้วยคำนาม จะไม่</a:t>
            </a:r>
            <a:r>
              <a:rPr lang="th-TH" sz="4000" b="1" dirty="0" smtClean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  <a:t>ชัดเจน</a:t>
            </a:r>
            <a:br>
              <a:rPr lang="th-TH" sz="4000" b="1" dirty="0" smtClean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4000" b="1" dirty="0" smtClean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  <a:t>      </a:t>
            </a:r>
            <a:br>
              <a:rPr lang="th-TH" sz="4000" b="1" dirty="0" smtClean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4000" b="1" dirty="0" smtClean="0">
                <a:solidFill>
                  <a:srgbClr val="800080"/>
                </a:solidFill>
                <a:latin typeface="TH Niramit AS" pitchFamily="2" charset="-34"/>
                <a:cs typeface="TH Niramit AS" pitchFamily="2" charset="-34"/>
              </a:rPr>
              <a:t>    </a:t>
            </a:r>
            <a:r>
              <a:rPr lang="th-TH" sz="36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เช่น  </a:t>
            </a:r>
            <a:r>
              <a:rPr lang="th-TH" sz="36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เครื่องพิมพ์ดีด</a:t>
            </a:r>
          </a:p>
          <a:p>
            <a:pPr algn="ctr"/>
            <a:endParaRPr lang="th-TH" sz="2800" dirty="0"/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5867400" cy="1143000"/>
          </a:xfrm>
        </p:spPr>
        <p:txBody>
          <a:bodyPr/>
          <a:lstStyle/>
          <a:p>
            <a:pPr eaLnBrk="1" hangingPunct="1"/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การเขียนเรื่อง (ชื่อเรื่อง)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7365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>
            <a:spLocks noGrp="1" noChangeArrowheads="1"/>
          </p:cNvSpPr>
          <p:nvPr>
            <p:ph idx="1"/>
          </p:nvPr>
        </p:nvSpPr>
        <p:spPr>
          <a:xfrm>
            <a:off x="539552" y="1496855"/>
            <a:ext cx="8071048" cy="5244513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เรื่อง การลงโทษข้าราชการ</a:t>
            </a:r>
            <a:r>
              <a:rPr lang="th-TH" sz="3600" b="1" dirty="0" err="1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พลเรือน</a:t>
            </a: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ที่กระทำผิดวินัย 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</a:t>
            </a: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 ข้าราชการ</a:t>
            </a:r>
            <a:r>
              <a:rPr lang="th-TH" sz="3600" b="1" dirty="0" err="1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พลเรือน</a:t>
            </a:r>
            <a:endParaRPr lang="th-TH" sz="3600" b="1" dirty="0" smtClean="0">
              <a:solidFill>
                <a:srgbClr val="7030A0"/>
              </a:solidFill>
              <a:latin typeface="TH Niramit AS" pitchFamily="2" charset="-34"/>
              <a:cs typeface="TH Niramit AS" pitchFamily="2" charset="-34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เรื่อง การลงโทษข้าราชการ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      </a:t>
            </a:r>
            <a:r>
              <a:rPr lang="th-TH" sz="36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เรื่องที่ไม่เป็นประโยคหรือวลี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เรื่อง เครื่องพิมพ์ดีด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เรื่อง เครื่องพิมพ์ดีดหาย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เรื่อง การซื้อเครื่องพิมพ์ดีด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      </a:t>
            </a:r>
            <a:r>
              <a:rPr lang="th-TH" sz="36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เรื่องที่ไม่รู้ใจความ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เรื่อง แจ้งมติคณะรัฐมนตรี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เรื่อง การช่วยเหลือผู้ประสบอุทกภัย</a:t>
            </a:r>
            <a:endParaRPr lang="en-US" sz="3600" dirty="0" smtClean="0">
              <a:solidFill>
                <a:srgbClr val="7030A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5867400" cy="1143000"/>
          </a:xfrm>
        </p:spPr>
        <p:txBody>
          <a:bodyPr/>
          <a:lstStyle/>
          <a:p>
            <a:pPr eaLnBrk="1" hangingPunct="1"/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เรื่องที่ยาวเกินความจำเป็น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84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>
            <a:spLocks noGrp="1" noChangeArrowheads="1"/>
          </p:cNvSpPr>
          <p:nvPr>
            <p:ph idx="1"/>
          </p:nvPr>
        </p:nvSpPr>
        <p:spPr>
          <a:xfrm>
            <a:off x="539552" y="1440934"/>
            <a:ext cx="8071048" cy="5244513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เรื่อง การลงโทษข้าราชการ</a:t>
            </a:r>
            <a:r>
              <a:rPr lang="th-TH" sz="3600" b="1" dirty="0" err="1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พลเรือน</a:t>
            </a: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ที่กระทำผิดวินัย 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</a:t>
            </a: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 ข้าราชการ</a:t>
            </a:r>
            <a:r>
              <a:rPr lang="th-TH" sz="3600" b="1" dirty="0" err="1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พลเรือน</a:t>
            </a:r>
            <a:endParaRPr lang="th-TH" sz="3600" b="1" dirty="0" smtClean="0">
              <a:solidFill>
                <a:srgbClr val="7030A0"/>
              </a:solidFill>
              <a:latin typeface="TH Niramit AS" pitchFamily="2" charset="-34"/>
              <a:cs typeface="TH Niramit AS" pitchFamily="2" charset="-34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เรื่อง การลงโทษข้าราชการ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      </a:t>
            </a:r>
            <a:r>
              <a:rPr lang="th-TH" sz="36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เรื่องที่ไม่เป็นประโยคหรือวลี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เรื่อง เครื่องพิมพ์ดีด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เรื่อง เครื่องพิมพ์ดีดหาย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เรื่อง การซื้อเครื่องพิมพ์ดีด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      </a:t>
            </a:r>
            <a:r>
              <a:rPr lang="th-TH" sz="36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เรื่องที่ไม่รู้ใจความ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เรื่อง แจ้งมติคณะรัฐมนตรี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เรื่อง การช่วยเหลือผู้ประสบอุทกภัย</a:t>
            </a:r>
            <a:endParaRPr lang="en-US" sz="3600" dirty="0" smtClean="0">
              <a:solidFill>
                <a:srgbClr val="7030A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511256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เรื่องที่เก็บค้นอ้างอิงยาก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446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23528" y="1567333"/>
            <a:ext cx="8496944" cy="4669979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Arial" pitchFamily="34" charset="0"/>
              <a:buNone/>
            </a:pPr>
            <a:r>
              <a:rPr lang="th-TH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  </a:t>
            </a:r>
            <a:r>
              <a:rPr lang="th-TH" sz="38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หนังสือราชการ คือ เอกสารที่เป็นหลักฐานในราชการ  ได้แก่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th-TH" dirty="0" smtClean="0">
                <a:solidFill>
                  <a:schemeClr val="accent4">
                    <a:lumMod val="75000"/>
                  </a:schemeClr>
                </a:solidFill>
              </a:rPr>
              <a:t>      </a:t>
            </a:r>
            <a:br>
              <a:rPr lang="th-TH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th-TH" dirty="0" smtClean="0">
                <a:solidFill>
                  <a:schemeClr val="accent4">
                    <a:lumMod val="75000"/>
                  </a:schemeClr>
                </a:solidFill>
              </a:rPr>
              <a:t>        </a:t>
            </a:r>
            <a:r>
              <a:rPr lang="th-TH" sz="32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1.  หนังสือที่มีไปมาระหว่างส่วนราชการ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th-TH" dirty="0" smtClean="0">
                <a:solidFill>
                  <a:schemeClr val="accent4">
                    <a:lumMod val="75000"/>
                  </a:schemeClr>
                </a:solidFill>
                <a:latin typeface="TH Niramit AS" pitchFamily="2" charset="-34"/>
                <a:cs typeface="TH Niramit AS" pitchFamily="2" charset="-34"/>
              </a:rPr>
              <a:t>        </a:t>
            </a:r>
            <a:r>
              <a:rPr lang="th-TH" sz="32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2.  หนังสือที่ส่วนราชการมีไปถึงหน่วยงานอื่นใด ซึ่งมิใช่ส่วนราชการ </a:t>
            </a:r>
            <a:br>
              <a:rPr lang="th-TH" sz="32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32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    หรือที่มีไปถึงบุคคลภายนอก</a:t>
            </a:r>
          </a:p>
          <a:p>
            <a:pPr marL="609600" indent="-609600">
              <a:buNone/>
              <a:defRPr/>
            </a:pPr>
            <a:r>
              <a:rPr lang="th-TH" sz="32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3.  หนังสือที่หน่วยงานอื่นใด ซึ่งมิใช่ส่วนราชการหรือบุคคลภายนอก</a:t>
            </a:r>
            <a:br>
              <a:rPr lang="th-TH" sz="32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32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มีมาถึงส่วนราชการ</a:t>
            </a:r>
          </a:p>
          <a:p>
            <a:pPr marL="609600" indent="-609600">
              <a:buNone/>
              <a:defRPr/>
            </a:pPr>
            <a:r>
              <a:rPr lang="th-TH" sz="3200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2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4. </a:t>
            </a:r>
            <a:r>
              <a:rPr lang="th-TH" sz="3200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เอกสารที่ทางราชการจัดทำขึ้นเพื่อเป็นหลักฐานในราชการ</a:t>
            </a:r>
          </a:p>
          <a:p>
            <a:pPr marL="609600" indent="-609600" algn="thaiDist">
              <a:buNone/>
              <a:defRPr/>
            </a:pPr>
            <a:r>
              <a:rPr lang="th-TH" sz="32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5</a:t>
            </a:r>
            <a:r>
              <a:rPr lang="th-TH" sz="3200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เอกสารที่ทางราชการจัดทำขึ้นตามกฎหมายระเบียบ หรือข้อบังคับ </a:t>
            </a:r>
          </a:p>
          <a:p>
            <a:pPr marL="609600" indent="-609600" algn="thaiDist">
              <a:buNone/>
              <a:defRPr/>
            </a:pPr>
            <a:r>
              <a:rPr lang="th-TH" sz="3200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6</a:t>
            </a:r>
            <a:r>
              <a:rPr lang="th-TH" sz="3200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 ข้อมูลข่าวสารหรือหนังสือที่ได้รับจากระบบสารบรรณอิเล็กทรอนิกส์ </a:t>
            </a:r>
          </a:p>
          <a:p>
            <a:pPr marL="609600" indent="-609600" algn="thaiDist">
              <a:buNone/>
              <a:defRPr/>
            </a:pPr>
            <a:endParaRPr lang="th-TH" sz="3200" dirty="0">
              <a:solidFill>
                <a:srgbClr val="7030A0"/>
              </a:solidFill>
              <a:latin typeface="TH Niramit AS" pitchFamily="2" charset="-34"/>
              <a:cs typeface="TH Niramit AS" pitchFamily="2" charset="-34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th-TH" sz="3200" dirty="0" smtClean="0">
              <a:solidFill>
                <a:srgbClr val="7030A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251520" y="413792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ชื่อเรื่อง 1"/>
          <p:cNvSpPr>
            <a:spLocks noGrp="1"/>
          </p:cNvSpPr>
          <p:nvPr>
            <p:ph type="title"/>
          </p:nvPr>
        </p:nvSpPr>
        <p:spPr>
          <a:xfrm>
            <a:off x="374848" y="12576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5000" b="1" dirty="0" smtClean="0">
                <a:solidFill>
                  <a:srgbClr val="0000FF"/>
                </a:solidFill>
                <a:effectLst/>
                <a:latin typeface="TH Niramit AS" pitchFamily="2" charset="-34"/>
                <a:cs typeface="TH Niramit AS" pitchFamily="2" charset="-34"/>
              </a:rPr>
              <a:t>ความหมายของหนังสือราชการ</a:t>
            </a:r>
          </a:p>
        </p:txBody>
      </p:sp>
    </p:spTree>
    <p:extLst>
      <p:ext uri="{BB962C8B-B14F-4D97-AF65-F5344CB8AC3E}">
        <p14:creationId xmlns:p14="http://schemas.microsoft.com/office/powerpoint/2010/main" val="410080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590465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หลักการเขียนหนังสือราชการ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584" y="1533872"/>
            <a:ext cx="7467600" cy="4343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/>
              <a:t> 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หลักทั่วไปที่นิยมยึดถือในการเขียนหนังสือราชการ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เขียนให้ถูกต้อง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เขียนให้ชัดเจน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เขียนให้รัดกุม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เขียนให้กระทัดรัด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เขียนให้บรรลุวัตถุประสงค์</a:t>
            </a:r>
            <a:endParaRPr lang="en-US" sz="40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55576" y="1938536"/>
            <a:ext cx="64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</p:spTree>
    <p:extLst>
      <p:ext uri="{BB962C8B-B14F-4D97-AF65-F5344CB8AC3E}">
        <p14:creationId xmlns:p14="http://schemas.microsoft.com/office/powerpoint/2010/main" val="353528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3456384" cy="710952"/>
          </a:xfrm>
        </p:spPr>
        <p:txBody>
          <a:bodyPr>
            <a:no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เขียนให้ถูกต้อง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07704" y="2276872"/>
            <a:ext cx="5410200" cy="3600400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th-TH" sz="4000" dirty="0" smtClean="0"/>
              <a:t>	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hlink"/>
                </a:solidFill>
                <a:sym typeface="Wingdings 2" pitchFamily="18" charset="2"/>
              </a:rPr>
              <a:t></a:t>
            </a:r>
            <a:r>
              <a:rPr lang="en-US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1.  </a:t>
            </a: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ถูกแบบ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	2.  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ถูกเนื้อหา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	3.  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ถูกหลักภาษา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	4.  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ถูกความนิยม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	5.  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ถูกใจผู้ลงนาม</a:t>
            </a:r>
            <a:endParaRPr lang="en-US" sz="4000" b="1" dirty="0" smtClean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332656"/>
            <a:ext cx="5904656" cy="926976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หลักการเขียนหนังสือราชการ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055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332656"/>
            <a:ext cx="5904656" cy="926976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เขียนให้ถูกแบบ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419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32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คือ </a:t>
            </a:r>
            <a:r>
              <a:rPr lang="th-TH" sz="32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การจัดทำหนังสือให้ถูกรูปแบบและโครงสร้างของหนังสือ</a:t>
            </a:r>
            <a:r>
              <a:rPr lang="th-TH" sz="32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ราชการตามระเบียบสำนักนายกรัฐมนตรีว่าด้วยงานสารบรรณ พ.ศ. </a:t>
            </a:r>
            <a:r>
              <a:rPr lang="en-US" sz="32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2526</a:t>
            </a:r>
            <a:endParaRPr lang="th-TH" sz="3200" b="1" dirty="0" smtClean="0">
              <a:solidFill>
                <a:srgbClr val="7030A0"/>
              </a:solidFill>
              <a:latin typeface="TH Niramit AS" pitchFamily="2" charset="-34"/>
              <a:cs typeface="TH Niramit AS" pitchFamily="2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sz="32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ก่อนจะเขียนหนังสือติดต่อราชการจะต้องพิจารณาก่อนว่า</a:t>
            </a:r>
            <a:endParaRPr lang="en-US" sz="3200" b="1" dirty="0" smtClean="0">
              <a:solidFill>
                <a:srgbClr val="7030A0"/>
              </a:solidFill>
              <a:latin typeface="TH Niramit AS" pitchFamily="2" charset="-34"/>
              <a:cs typeface="TH Niramit AS" pitchFamily="2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32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จะใช้หนังสือแบบใดสำหรับติดต่อราชการ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2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	เช่น 	รูปแบบและโครงสร้างหนังสือภายนอก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2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32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	 รูปแบบและโครงสร้างหนังสือภายใน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2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32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	รูปแบบและโครงสร้างหนังสือประทับตรา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h-TH" sz="3200" b="1" dirty="0" smtClean="0">
              <a:solidFill>
                <a:srgbClr val="7030A0"/>
              </a:solidFill>
              <a:latin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h-TH" sz="3200" b="1" dirty="0" smtClean="0">
              <a:solidFill>
                <a:srgbClr val="7030A0"/>
              </a:solidFill>
              <a:latin typeface="Arial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3456384" cy="710952"/>
          </a:xfrm>
        </p:spPr>
        <p:txBody>
          <a:bodyPr>
            <a:no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เขียนให้ถูกต้อง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07704" y="2276872"/>
            <a:ext cx="5410200" cy="3600400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th-TH" sz="4000" dirty="0" smtClean="0"/>
              <a:t>	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hlink"/>
                </a:solidFill>
                <a:sym typeface="Wingdings 2" pitchFamily="18" charset="2"/>
              </a:rPr>
              <a:t></a:t>
            </a:r>
            <a:r>
              <a:rPr lang="en-US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1.  </a:t>
            </a: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ถูกแบบ</a:t>
            </a:r>
          </a:p>
          <a:p>
            <a:pPr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dirty="0" smtClean="0">
                <a:solidFill>
                  <a:schemeClr val="hlink"/>
                </a:solidFill>
                <a:sym typeface="Wingdings 2" pitchFamily="18" charset="2"/>
              </a:rPr>
              <a:t> </a:t>
            </a:r>
            <a:r>
              <a:rPr lang="en-US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2.  </a:t>
            </a: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ถูกเนื้อหา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	3.  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ถูกหลักภาษา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	4.  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ถูกความนิยม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	5.  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ถูกใจผู้ลงนาม</a:t>
            </a:r>
            <a:endParaRPr lang="en-US" sz="4000" b="1" dirty="0" smtClean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332656"/>
            <a:ext cx="5904656" cy="926976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หลักการเขียนหนังสือราชการ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770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332656"/>
            <a:ext cx="5904656" cy="926976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เขียนให้ถูกเนื้อหา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52" y="1518444"/>
            <a:ext cx="8305800" cy="4214812"/>
          </a:xfrm>
          <a:prstGeom prst="rect">
            <a:avLst/>
          </a:prstGeom>
        </p:spPr>
        <p:txBody>
          <a:bodyPr vert="horz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h-TH" sz="4400" b="1" dirty="0" smtClean="0">
                <a:latin typeface="TH Niramit AS" pitchFamily="2" charset="-34"/>
                <a:cs typeface="TH Niramit AS" pitchFamily="2" charset="-34"/>
              </a:rPr>
              <a:t> เนื้อหาหรือข้อความของหนังสือราชการทั่วไป</a:t>
            </a:r>
          </a:p>
          <a:p>
            <a:pPr marL="0" indent="0">
              <a:buNone/>
              <a:defRPr/>
            </a:pPr>
            <a:r>
              <a:rPr lang="th-TH" sz="4400" b="1" dirty="0" smtClean="0">
                <a:latin typeface="TH Niramit AS" pitchFamily="2" charset="-34"/>
                <a:cs typeface="TH Niramit AS" pitchFamily="2" charset="-34"/>
              </a:rPr>
              <a:t>    ควรประกอบด้วยเนื้อหา ๓ ส่วน ดังนี้ </a:t>
            </a:r>
          </a:p>
          <a:p>
            <a:pPr marL="0" indent="0">
              <a:buNone/>
              <a:defRPr/>
            </a:pPr>
            <a:r>
              <a:rPr lang="th-TH" sz="4000" b="1" dirty="0" smtClean="0">
                <a:solidFill>
                  <a:srgbClr val="CC0099"/>
                </a:solidFill>
                <a:latin typeface="TH Niramit AS" pitchFamily="2" charset="-34"/>
                <a:cs typeface="TH Niramit AS" pitchFamily="2" charset="-34"/>
              </a:rPr>
              <a:t>   1. ส่วนที่เป็นเหตุให้มีหนังสือไป </a:t>
            </a:r>
          </a:p>
          <a:p>
            <a:pPr marL="0" indent="0">
              <a:buNone/>
              <a:defRPr/>
            </a:pPr>
            <a:r>
              <a:rPr lang="th-TH" sz="4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 2. ส่วนความประสงค์ที่ทำให้มีหนังสือไป </a:t>
            </a:r>
          </a:p>
          <a:p>
            <a:pPr marL="0" indent="0">
              <a:buNone/>
              <a:defRPr/>
            </a:pPr>
            <a:r>
              <a:rPr lang="th-TH" sz="4000" b="1" dirty="0" smtClean="0">
                <a:solidFill>
                  <a:srgbClr val="009900"/>
                </a:solidFill>
                <a:latin typeface="TH Niramit AS" pitchFamily="2" charset="-34"/>
                <a:cs typeface="TH Niramit AS" pitchFamily="2" charset="-34"/>
              </a:rPr>
              <a:t>   3. ส่วนสรุปความ</a:t>
            </a:r>
          </a:p>
          <a:p>
            <a:pPr>
              <a:defRPr/>
            </a:pPr>
            <a:endParaRPr lang="th-TH" sz="4400" b="1" dirty="0" smtClean="0"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2334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404664"/>
            <a:ext cx="5904656" cy="792088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เขียนให้ถูก</a:t>
            </a:r>
            <a:r>
              <a:rPr lang="th-TH" sz="6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เนื้อหา</a:t>
            </a:r>
            <a:endParaRPr lang="en-US" sz="60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600" y="1655440"/>
            <a:ext cx="8208963" cy="3429744"/>
          </a:xfrm>
          <a:prstGeom prst="rect">
            <a:avLst/>
          </a:prstGeom>
        </p:spPr>
        <p:txBody>
          <a:bodyPr vert="horz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None/>
              <a:defRPr/>
            </a:pP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สำหรับ</a:t>
            </a: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หนังสือประทับตรา </a:t>
            </a: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นิยมเขียนเนื้อหาหรือข้อความของหนังสือเฉพาะ</a:t>
            </a:r>
          </a:p>
          <a:p>
            <a:pPr marL="0" indent="0" algn="thaiDist">
              <a:buNone/>
              <a:defRPr/>
            </a:pP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ส่วนความประสงค์ที่ทำให้มีหนังสือไป</a:t>
            </a:r>
          </a:p>
          <a:p>
            <a:pPr marL="0" indent="0" algn="thaiDist">
              <a:buNone/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ไม่นิยมเขียนให้มีส่วนที่เป็นเหตุให้มี   หนังสือไปและส่วนสรุปความ</a:t>
            </a:r>
          </a:p>
        </p:txBody>
      </p:sp>
    </p:spTree>
    <p:extLst>
      <p:ext uri="{BB962C8B-B14F-4D97-AF65-F5344CB8AC3E}">
        <p14:creationId xmlns:p14="http://schemas.microsoft.com/office/powerpoint/2010/main" val="103743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404664"/>
            <a:ext cx="5904656" cy="792088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เขียนให้ถูก</a:t>
            </a:r>
            <a:r>
              <a:rPr lang="th-TH" sz="6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เนื้อหา</a:t>
            </a:r>
            <a:endParaRPr lang="en-US" sz="60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601" y="1655440"/>
            <a:ext cx="2306216" cy="621432"/>
          </a:xfrm>
          <a:prstGeom prst="rect">
            <a:avLst/>
          </a:prstGeom>
        </p:spPr>
        <p:txBody>
          <a:bodyPr vert="horz" rtlCol="0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None/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ส่วนที่เป็นเหตุ</a:t>
            </a:r>
          </a:p>
        </p:txBody>
      </p:sp>
      <p:sp>
        <p:nvSpPr>
          <p:cNvPr id="5" name="ตัวยึดเนื้อหา 2"/>
          <p:cNvSpPr>
            <a:spLocks noGrp="1"/>
          </p:cNvSpPr>
          <p:nvPr>
            <p:ph idx="1"/>
          </p:nvPr>
        </p:nvSpPr>
        <p:spPr>
          <a:xfrm>
            <a:off x="827584" y="2282133"/>
            <a:ext cx="7543800" cy="3433935"/>
          </a:xfrm>
          <a:extLst/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h-TH" sz="3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คำเริ่มต้นของการเขียนส่วนที่เป็นเหตุที่มีหนังสือไป  นิยมใช้    คำเริ่มต้น หนังสือดังนี้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h-TH" b="1" dirty="0" smtClean="0">
                <a:solidFill>
                  <a:srgbClr val="008000"/>
                </a:solidFill>
                <a:latin typeface="TH Niramit AS" pitchFamily="2" charset="-34"/>
                <a:cs typeface="TH Niramit AS" pitchFamily="2" charset="-34"/>
              </a:rPr>
              <a:t>	ด้วย.............</a:t>
            </a:r>
            <a:r>
              <a:rPr lang="th-TH" dirty="0" smtClean="0">
                <a:solidFill>
                  <a:srgbClr val="CC0099"/>
                </a:solidFill>
                <a:latin typeface="TH Niramit AS" pitchFamily="2" charset="-34"/>
                <a:cs typeface="TH Niramit AS" pitchFamily="2" charset="-34"/>
              </a:rPr>
              <a:t>ตามด้วยเหตุที่มีหนังสือไป</a:t>
            </a:r>
            <a:r>
              <a:rPr lang="th-TH" b="1" dirty="0" smtClean="0">
                <a:solidFill>
                  <a:srgbClr val="008000"/>
                </a:solidFill>
                <a:latin typeface="TH Niramit AS" pitchFamily="2" charset="-34"/>
                <a:cs typeface="TH Niramit AS" pitchFamily="2" charset="-34"/>
              </a:rPr>
              <a:t>.....................</a:t>
            </a:r>
            <a:r>
              <a:rPr lang="th-TH" b="1" strike="sngStrike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นั้น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h-TH" b="1" dirty="0" smtClean="0">
                <a:solidFill>
                  <a:srgbClr val="008000"/>
                </a:solidFill>
                <a:latin typeface="TH Niramit AS" pitchFamily="2" charset="-34"/>
                <a:cs typeface="TH Niramit AS" pitchFamily="2" charset="-34"/>
              </a:rPr>
              <a:t>	เนื่องจาก.........</a:t>
            </a:r>
            <a:r>
              <a:rPr lang="th-TH" sz="2800" dirty="0" smtClean="0">
                <a:solidFill>
                  <a:srgbClr val="CC0099"/>
                </a:solidFill>
                <a:latin typeface="TH Niramit AS" pitchFamily="2" charset="-34"/>
                <a:cs typeface="TH Niramit AS" pitchFamily="2" charset="-34"/>
              </a:rPr>
              <a:t>ตามด้วยเหตุที่มีหนังสือไป</a:t>
            </a:r>
            <a:r>
              <a:rPr lang="th-TH" b="1" dirty="0" smtClean="0">
                <a:solidFill>
                  <a:srgbClr val="008000"/>
                </a:solidFill>
                <a:latin typeface="TH Niramit AS" pitchFamily="2" charset="-34"/>
                <a:cs typeface="TH Niramit AS" pitchFamily="2" charset="-34"/>
              </a:rPr>
              <a:t>......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h-TH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ตาม........</a:t>
            </a:r>
            <a:r>
              <a:rPr lang="th-TH" sz="2800" dirty="0" smtClean="0">
                <a:solidFill>
                  <a:srgbClr val="CC0099"/>
                </a:solidFill>
                <a:latin typeface="TH Niramit AS" pitchFamily="2" charset="-34"/>
                <a:cs typeface="TH Niramit AS" pitchFamily="2" charset="-34"/>
              </a:rPr>
              <a:t>ตามด้วยเหตุที่มีหนังสือไป</a:t>
            </a:r>
            <a:r>
              <a:rPr lang="th-TH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........นั้น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h-TH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ตามที่.......</a:t>
            </a:r>
            <a:r>
              <a:rPr lang="th-TH" sz="2800" dirty="0" smtClean="0">
                <a:solidFill>
                  <a:srgbClr val="CC0099"/>
                </a:solidFill>
                <a:latin typeface="TH Niramit AS" pitchFamily="2" charset="-34"/>
                <a:cs typeface="TH Niramit AS" pitchFamily="2" charset="-34"/>
              </a:rPr>
              <a:t>ตามด้วยเหตุการณ์ที่เกิดขึ้นเป็นที่รับรู้โดยทั่วไป</a:t>
            </a:r>
            <a:r>
              <a:rPr lang="th-TH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......นั้น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h-TH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	อนุสนธิ.......</a:t>
            </a:r>
            <a:r>
              <a:rPr lang="th-TH" sz="2800" dirty="0" smtClean="0">
                <a:solidFill>
                  <a:srgbClr val="CC0099"/>
                </a:solidFill>
                <a:latin typeface="TH Niramit AS" pitchFamily="2" charset="-34"/>
                <a:cs typeface="TH Niramit AS" pitchFamily="2" charset="-34"/>
              </a:rPr>
              <a:t>ตามด้วยเหตุที่มีหนังสือไป</a:t>
            </a:r>
            <a:r>
              <a:rPr lang="th-TH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........นั้น</a:t>
            </a:r>
            <a:endParaRPr lang="th-TH" b="1" dirty="0">
              <a:solidFill>
                <a:srgbClr val="7030A0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7284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404664"/>
            <a:ext cx="5904656" cy="792088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เขียนให้ถูก</a:t>
            </a:r>
            <a:r>
              <a:rPr lang="th-TH" sz="6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เนื้อหา</a:t>
            </a:r>
            <a:endParaRPr lang="en-US" sz="60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3240360" cy="728538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7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ส่วนเหตุที่มีหนังสือไป</a:t>
            </a:r>
          </a:p>
        </p:txBody>
      </p:sp>
      <p:sp>
        <p:nvSpPr>
          <p:cNvPr id="8" name="ตัวยึดเนื้อหา 2"/>
          <p:cNvSpPr>
            <a:spLocks noGrp="1"/>
          </p:cNvSpPr>
          <p:nvPr>
            <p:ph idx="1"/>
          </p:nvPr>
        </p:nvSpPr>
        <p:spPr>
          <a:xfrm>
            <a:off x="374848" y="2132856"/>
            <a:ext cx="8229600" cy="4343400"/>
          </a:xfrm>
          <a:extLst/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h-TH" b="1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 </a:t>
            </a:r>
            <a:r>
              <a:rPr lang="th-TH" sz="28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ในกรณีที่เป็นการเริ่มเรื่องใหม่ ไม่เคยติดต่อ หรือรับรู้กันมาก่อน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28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  ให้เริ่มต้นด้วยการเขียนหนังสือส่วนที่เป็นเหตุด้วยคำว่า “ด้วย”  หรือ “เนื่องจาก”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b="1" u="sng" dirty="0" smtClean="0">
                <a:solidFill>
                  <a:srgbClr val="C00000"/>
                </a:solidFill>
                <a:latin typeface="TH Niramit AS" pitchFamily="2" charset="-34"/>
                <a:cs typeface="TH Niramit AS" pitchFamily="2" charset="-34"/>
              </a:rPr>
              <a:t>ความแตกต่าง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	</a:t>
            </a:r>
            <a:r>
              <a:rPr lang="th-TH" b="1" dirty="0" smtClean="0">
                <a:solidFill>
                  <a:srgbClr val="008000"/>
                </a:solidFill>
                <a:latin typeface="TH Niramit AS" pitchFamily="2" charset="-34"/>
                <a:cs typeface="TH Niramit AS" pitchFamily="2" charset="-34"/>
              </a:rPr>
              <a:t>ด้วย.........</a:t>
            </a:r>
            <a:r>
              <a:rPr lang="th-TH" sz="3000" b="1" dirty="0" smtClean="0">
                <a:solidFill>
                  <a:srgbClr val="CC0099"/>
                </a:solidFill>
                <a:latin typeface="TH Niramit AS" pitchFamily="2" charset="-34"/>
                <a:cs typeface="TH Niramit AS" pitchFamily="2" charset="-34"/>
              </a:rPr>
              <a:t>ตามด้วยเหตุที่มีหนังสือไป</a:t>
            </a:r>
            <a:r>
              <a:rPr lang="th-TH" b="1" dirty="0" smtClean="0">
                <a:solidFill>
                  <a:srgbClr val="008000"/>
                </a:solidFill>
                <a:latin typeface="TH Niramit AS" pitchFamily="2" charset="-34"/>
                <a:cs typeface="TH Niramit AS" pitchFamily="2" charset="-34"/>
              </a:rPr>
              <a:t>.........</a:t>
            </a:r>
            <a:r>
              <a:rPr lang="th-TH" b="1" strike="sngStrike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นั้น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b="1" dirty="0" smtClean="0">
                <a:solidFill>
                  <a:srgbClr val="008000"/>
                </a:solidFill>
                <a:latin typeface="TH Niramit AS" pitchFamily="2" charset="-34"/>
                <a:cs typeface="TH Niramit AS" pitchFamily="2" charset="-34"/>
              </a:rPr>
              <a:t>ควรใช้เป็นการบอกกล่าวเล่าเหตุหรือเกริ่นขึ้นมาลอยๆ </a:t>
            </a:r>
            <a:r>
              <a:rPr lang="th-TH" b="1" dirty="0" smtClean="0">
                <a:solidFill>
                  <a:srgbClr val="CC0099"/>
                </a:solidFill>
                <a:latin typeface="TH Niramit AS" pitchFamily="2" charset="-34"/>
                <a:cs typeface="TH Niramit AS" pitchFamily="2" charset="-34"/>
              </a:rPr>
              <a:t>ตามด้วยเหตุทีมีหนังสือไป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		เนื่องจาก </a:t>
            </a:r>
            <a:r>
              <a:rPr lang="th-TH" b="1" dirty="0" smtClean="0">
                <a:solidFill>
                  <a:srgbClr val="CC0099"/>
                </a:solidFill>
                <a:latin typeface="TH Niramit AS" pitchFamily="2" charset="-34"/>
                <a:cs typeface="TH Niramit AS" pitchFamily="2" charset="-34"/>
              </a:rPr>
              <a:t>ใช้ในกรณีที่อ้างเป็นเหตุอันหนักแน่น  ที่จำเป็นต้องมีหนังสือไป</a:t>
            </a:r>
            <a:endParaRPr lang="th-TH" b="1" dirty="0">
              <a:solidFill>
                <a:srgbClr val="CC0099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7284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3456384" cy="710952"/>
          </a:xfrm>
        </p:spPr>
        <p:txBody>
          <a:bodyPr>
            <a:no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เขียนให้ถูกต้อง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07704" y="2348880"/>
            <a:ext cx="5410200" cy="3600400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th-TH" sz="4000" dirty="0" smtClean="0"/>
              <a:t>	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hlink"/>
                </a:solidFill>
                <a:sym typeface="Wingdings 2" pitchFamily="18" charset="2"/>
              </a:rPr>
              <a:t></a:t>
            </a:r>
            <a:r>
              <a:rPr lang="en-US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1.  </a:t>
            </a: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ถูกแบบ</a:t>
            </a:r>
          </a:p>
          <a:p>
            <a:pPr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4000" dirty="0" smtClean="0">
                <a:solidFill>
                  <a:schemeClr val="hlink"/>
                </a:solidFill>
                <a:sym typeface="Wingdings 2" pitchFamily="18" charset="2"/>
              </a:rPr>
              <a:t></a:t>
            </a:r>
            <a:r>
              <a:rPr lang="en-US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2.  </a:t>
            </a: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ถูกเนื้อหา</a:t>
            </a:r>
          </a:p>
          <a:p>
            <a:pPr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dirty="0">
                <a:solidFill>
                  <a:schemeClr val="hlink"/>
                </a:solidFill>
                <a:sym typeface="Wingdings 2" pitchFamily="18" charset="2"/>
              </a:rPr>
              <a:t> </a:t>
            </a:r>
            <a:r>
              <a:rPr lang="en-US" sz="4000" dirty="0" smtClean="0">
                <a:solidFill>
                  <a:schemeClr val="hlink"/>
                </a:solidFill>
                <a:sym typeface="Wingdings 2" pitchFamily="18" charset="2"/>
              </a:rPr>
              <a:t></a:t>
            </a:r>
            <a:r>
              <a:rPr lang="en-US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3.  </a:t>
            </a: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ถูกหลักภาษา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	4.  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ถูกความนิยม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	5.  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ถูกใจผู้ลงนาม</a:t>
            </a:r>
            <a:endParaRPr lang="en-US" sz="4000" b="1" dirty="0" smtClean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332656"/>
            <a:ext cx="5904656" cy="926976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หลักการเขียนหนังสือราชการ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426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476672"/>
            <a:ext cx="5904656" cy="79208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เขียนให้ถูกหลักภาษา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914400" y="1752600"/>
            <a:ext cx="7473950" cy="340836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4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หลักภาษาไทยที่ควรระวัง </a:t>
            </a:r>
            <a:r>
              <a:rPr lang="th-TH" sz="44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มี ๒ เรื่อง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4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	- รูปประโยค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4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	- ความสัมพันธ์ระหว่างข้อความ</a:t>
            </a:r>
            <a:endParaRPr lang="th-TH" sz="4400" dirty="0">
              <a:solidFill>
                <a:srgbClr val="7030A0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521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1351309"/>
            <a:ext cx="8229600" cy="4525963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500" b="1" dirty="0">
                <a:solidFill>
                  <a:srgbClr val="008000"/>
                </a:solidFill>
                <a:latin typeface="TH Niramit AS" pitchFamily="2" charset="-34"/>
                <a:cs typeface="TH Niramit AS" pitchFamily="2" charset="-34"/>
              </a:rPr>
              <a:t>หนังสือราชการมี </a:t>
            </a:r>
            <a:r>
              <a:rPr lang="th-TH" sz="35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6</a:t>
            </a:r>
            <a:r>
              <a:rPr lang="th-TH" sz="3500" b="1" dirty="0">
                <a:solidFill>
                  <a:srgbClr val="008000"/>
                </a:solidFill>
                <a:latin typeface="TH Niramit AS" pitchFamily="2" charset="-34"/>
                <a:cs typeface="TH Niramit AS" pitchFamily="2" charset="-34"/>
              </a:rPr>
              <a:t> ชนิด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200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1. หนังสือภายนอก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200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2. หนังสือภายใน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200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3. หนังสือประทับตรา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200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4. หนังสือสั่งการ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200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5. หนังสือประชาสัมพันธ์                     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200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6. หนังสือที่เจ้าหน้าที่ทำขึ้น หรือรับไว้เป็นหลักฐานในราชการ                      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h-TH" sz="3200" dirty="0" smtClean="0">
              <a:solidFill>
                <a:srgbClr val="008000"/>
              </a:solidFill>
            </a:endParaRP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239125" y="332656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ชื่อเรื่อง 1"/>
          <p:cNvSpPr txBox="1">
            <a:spLocks/>
          </p:cNvSpPr>
          <p:nvPr/>
        </p:nvSpPr>
        <p:spPr>
          <a:xfrm>
            <a:off x="239125" y="116632"/>
            <a:ext cx="8229600" cy="1066800"/>
          </a:xfrm>
          <a:prstGeom prst="rect">
            <a:avLst/>
          </a:prstGeom>
        </p:spPr>
        <p:txBody>
          <a:bodyPr vert="horz" rtlCol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5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ชนิดของหนังสือราชการ</a:t>
            </a:r>
            <a:endParaRPr lang="th-TH" sz="50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37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3456384" cy="710952"/>
          </a:xfrm>
        </p:spPr>
        <p:txBody>
          <a:bodyPr>
            <a:no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เขียนให้ถูกต้อง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07704" y="2348880"/>
            <a:ext cx="5410200" cy="3600400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th-TH" sz="4000" dirty="0" smtClean="0"/>
              <a:t>	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hlink"/>
                </a:solidFill>
                <a:sym typeface="Wingdings 2" pitchFamily="18" charset="2"/>
              </a:rPr>
              <a:t></a:t>
            </a:r>
            <a:r>
              <a:rPr lang="en-US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1.  </a:t>
            </a: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ถูกแบบ</a:t>
            </a:r>
          </a:p>
          <a:p>
            <a:pPr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4000" dirty="0" smtClean="0">
                <a:solidFill>
                  <a:schemeClr val="hlink"/>
                </a:solidFill>
                <a:sym typeface="Wingdings 2" pitchFamily="18" charset="2"/>
              </a:rPr>
              <a:t></a:t>
            </a:r>
            <a:r>
              <a:rPr lang="en-US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2.  </a:t>
            </a: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ถูกเนื้อหา</a:t>
            </a:r>
          </a:p>
          <a:p>
            <a:pPr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dirty="0">
                <a:solidFill>
                  <a:schemeClr val="hlink"/>
                </a:solidFill>
                <a:sym typeface="Wingdings 2" pitchFamily="18" charset="2"/>
              </a:rPr>
              <a:t> </a:t>
            </a:r>
            <a:r>
              <a:rPr lang="en-US" sz="4000" dirty="0" smtClean="0">
                <a:solidFill>
                  <a:schemeClr val="hlink"/>
                </a:solidFill>
                <a:sym typeface="Wingdings 2" pitchFamily="18" charset="2"/>
              </a:rPr>
              <a:t></a:t>
            </a:r>
            <a:r>
              <a:rPr lang="en-US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3.  </a:t>
            </a: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ถูกหลักภาษา</a:t>
            </a:r>
          </a:p>
          <a:p>
            <a:pPr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dirty="0">
                <a:solidFill>
                  <a:schemeClr val="hlink"/>
                </a:solidFill>
                <a:sym typeface="Wingdings 2" pitchFamily="18" charset="2"/>
              </a:rPr>
              <a:t> </a:t>
            </a:r>
            <a:r>
              <a:rPr lang="en-US" sz="4000" dirty="0" smtClean="0">
                <a:solidFill>
                  <a:schemeClr val="hlink"/>
                </a:solidFill>
                <a:sym typeface="Wingdings 2" pitchFamily="18" charset="2"/>
              </a:rPr>
              <a:t></a:t>
            </a:r>
            <a:r>
              <a:rPr lang="en-US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4.  </a:t>
            </a: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ถูกความนิยม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	5.  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ถูกใจผู้ลงนาม</a:t>
            </a:r>
            <a:endParaRPr lang="en-US" sz="4000" b="1" dirty="0" smtClean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332656"/>
            <a:ext cx="5904656" cy="926976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หลักการเขียนหนังสือราชการ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20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476672"/>
            <a:ext cx="5904656" cy="792088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เขียนให้ถูกความนิยม</a:t>
            </a:r>
            <a:endParaRPr lang="en-US" sz="60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>
          <a:xfrm>
            <a:off x="2916238" y="2060575"/>
            <a:ext cx="3240087" cy="2808288"/>
          </a:xfrm>
          <a:prstGeom prst="rect">
            <a:avLst/>
          </a:prstGeom>
          <a:effectLst>
            <a:outerShdw dist="35921" dir="2700000" algn="ctr" rotWithShape="0">
              <a:srgbClr val="080808"/>
            </a:outerShdw>
          </a:effectLst>
        </p:spPr>
        <p:txBody>
          <a:bodyPr vert="horz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th-TH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สรรพนาม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h-TH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ถ้อยคำ สำนวน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h-TH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วรรคตอน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th-TH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th-TH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483768" y="2217058"/>
            <a:ext cx="7200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hlink"/>
                </a:solidFill>
                <a:latin typeface="TH Niramit AS" pitchFamily="2" charset="-34"/>
                <a:cs typeface="TH Niramit AS" pitchFamily="2" charset="-34"/>
                <a:sym typeface="Wingdings 2" pitchFamily="18" charset="2"/>
              </a:rPr>
              <a:t></a:t>
            </a:r>
            <a:endParaRPr lang="th-TH" sz="4000" b="1" dirty="0"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361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476672"/>
            <a:ext cx="5904656" cy="792088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ความนิยมในสรรพนาม</a:t>
            </a:r>
            <a:endParaRPr lang="en-US" sz="60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66056"/>
            <a:ext cx="8229600" cy="42672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400" b="1" dirty="0" smtClean="0">
                <a:latin typeface="TH Niramit AS" pitchFamily="2" charset="-34"/>
                <a:cs typeface="TH Niramit AS" pitchFamily="2" charset="-34"/>
              </a:rPr>
              <a:t>		</a:t>
            </a:r>
            <a:r>
              <a:rPr lang="th-TH" sz="44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การใช้สรรพนามแทนผู้มีหนังสือไป  เนื่องจากผู้ลงนามในหนังสือราชการ เป็นการลงนามในฐานะเป็นตัวแทนของส่วนราชการ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400" b="1" dirty="0" smtClean="0">
                <a:latin typeface="TH Niramit AS" pitchFamily="2" charset="-34"/>
                <a:cs typeface="TH Niramit AS" pitchFamily="2" charset="-34"/>
              </a:rPr>
              <a:t>		</a:t>
            </a:r>
            <a:r>
              <a:rPr lang="th-TH" sz="44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จึง</a:t>
            </a:r>
            <a:r>
              <a:rPr lang="th-TH" sz="44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นิยมใช้ชื่อส่วนราชการเป็นสรรพนาม</a:t>
            </a:r>
            <a:r>
              <a:rPr lang="th-TH" sz="44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แทนผู้ลงนามในหนังสือไป จะไม่นิยมใช้ข้าพเจ้า  กระผม  </a:t>
            </a:r>
            <a:r>
              <a:rPr lang="th-TH" sz="44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เว้นแต่เป็นการลงนามในฐานะส่วนตัว</a:t>
            </a:r>
            <a:endParaRPr lang="en-US" sz="4400" b="1" dirty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555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476672"/>
            <a:ext cx="5904656" cy="792088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ความนิยมในสรรพนาม</a:t>
            </a:r>
            <a:endParaRPr lang="en-US" sz="60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272" y="2060848"/>
            <a:ext cx="8164313" cy="2743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ใช้ชื่อส่วนราชการเป็นสรรพนาม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		</a:t>
            </a: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มหาวิทยาลัยศิลปากรขอหารือว่า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		สถาบันวิจัยและพัฒนาพิจารณาแล้วเห็นว่า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		คณะวิทยาศาสตร์และเทคโนโลยีจะจัดอบรม</a:t>
            </a:r>
            <a:endParaRPr lang="en-US" sz="4000" b="1" dirty="0">
              <a:solidFill>
                <a:srgbClr val="7030A0"/>
              </a:solidFill>
              <a:latin typeface="TH Niramit AS" pitchFamily="2" charset="-34"/>
              <a:cs typeface="TH Niramit AS" pitchFamily="2" charset="-34"/>
            </a:endParaRPr>
          </a:p>
        </p:txBody>
      </p:sp>
      <p:grpSp>
        <p:nvGrpSpPr>
          <p:cNvPr id="3" name="กลุ่ม 2"/>
          <p:cNvGrpSpPr/>
          <p:nvPr/>
        </p:nvGrpSpPr>
        <p:grpSpPr>
          <a:xfrm>
            <a:off x="6883386" y="1268760"/>
            <a:ext cx="1800200" cy="1080120"/>
            <a:chOff x="6883386" y="1268760"/>
            <a:chExt cx="1800200" cy="1080120"/>
          </a:xfrm>
        </p:grpSpPr>
        <p:sp>
          <p:nvSpPr>
            <p:cNvPr id="2" name="คำบรรยายภาพแบบเมฆ 1"/>
            <p:cNvSpPr/>
            <p:nvPr/>
          </p:nvSpPr>
          <p:spPr>
            <a:xfrm>
              <a:off x="6883386" y="1268760"/>
              <a:ext cx="1800200" cy="1080120"/>
            </a:xfrm>
            <a:prstGeom prst="cloudCallout">
              <a:avLst>
                <a:gd name="adj1" fmla="val -41315"/>
                <a:gd name="adj2" fmla="val 8434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>
            <a:xfrm>
              <a:off x="7027402" y="1508657"/>
              <a:ext cx="1656184" cy="600325"/>
            </a:xfrm>
            <a:prstGeom prst="rect">
              <a:avLst/>
            </a:prstGeom>
          </p:spPr>
          <p:txBody>
            <a:bodyPr vert="horz" anchor="b">
              <a:no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000" b="0" kern="1200" cap="small" baseline="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th-TH" sz="3600" b="1" dirty="0" smtClean="0">
                  <a:solidFill>
                    <a:schemeClr val="bg1"/>
                  </a:solidFill>
                  <a:latin typeface="TH Niramit AS" pitchFamily="2" charset="-34"/>
                  <a:cs typeface="TH Niramit AS" pitchFamily="2" charset="-34"/>
                </a:rPr>
                <a:t>ตัวอย่าง</a:t>
              </a:r>
              <a:endParaRPr lang="en-US" sz="3600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740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476672"/>
            <a:ext cx="5904656" cy="792088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เขียนให้ถูกความนิยม</a:t>
            </a:r>
            <a:endParaRPr lang="en-US" sz="60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>
          <a:xfrm>
            <a:off x="2916238" y="2060575"/>
            <a:ext cx="3240087" cy="2808288"/>
          </a:xfrm>
          <a:prstGeom prst="rect">
            <a:avLst/>
          </a:prstGeom>
          <a:effectLst>
            <a:outerShdw dist="35921" dir="2700000" algn="ctr" rotWithShape="0">
              <a:srgbClr val="080808"/>
            </a:outerShdw>
          </a:effectLst>
        </p:spPr>
        <p:txBody>
          <a:bodyPr vert="horz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th-TH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สรรพนาม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h-TH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ถ้อยคำ สำนวน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h-TH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วรรคตอน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th-TH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th-TH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483768" y="2217058"/>
            <a:ext cx="7200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hlink"/>
                </a:solidFill>
                <a:latin typeface="TH Niramit AS" pitchFamily="2" charset="-34"/>
                <a:cs typeface="TH Niramit AS" pitchFamily="2" charset="-34"/>
                <a:sym typeface="Wingdings 2" pitchFamily="18" charset="2"/>
              </a:rPr>
              <a:t></a:t>
            </a:r>
            <a:endParaRPr lang="th-TH" sz="40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414495" y="3081154"/>
            <a:ext cx="7200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hlink"/>
                </a:solidFill>
                <a:latin typeface="TH Niramit AS" pitchFamily="2" charset="-34"/>
                <a:cs typeface="TH Niramit AS" pitchFamily="2" charset="-34"/>
                <a:sym typeface="Wingdings 2" pitchFamily="18" charset="2"/>
              </a:rPr>
              <a:t></a:t>
            </a:r>
            <a:endParaRPr lang="th-TH" sz="4000" b="1" dirty="0"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3992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476672"/>
            <a:ext cx="5904656" cy="792088"/>
          </a:xfrm>
          <a:prstGeom prst="rect">
            <a:avLst/>
          </a:prstGeom>
        </p:spPr>
        <p:txBody>
          <a:bodyPr vert="horz" anchor="b">
            <a:normAutofit fontScale="8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ความนิยมในถ้อยคำ  สำนวน</a:t>
            </a:r>
            <a:endParaRPr lang="en-US" sz="60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1770856"/>
            <a:ext cx="8229600" cy="3962400"/>
          </a:xfrm>
          <a:prstGeom prst="rect">
            <a:avLst/>
          </a:prstGeom>
        </p:spPr>
        <p:txBody>
          <a:bodyPr vert="horz" rtlCol="0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ให้ใช้ภาษาราชการ ไม่ใช้ภาษาพูด</a:t>
            </a:r>
          </a:p>
          <a:p>
            <a:pPr>
              <a:buFont typeface="Arial" pitchFamily="34" charset="0"/>
              <a:buNone/>
              <a:defRPr/>
            </a:pP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	- พร้อมนี้ได้แจ้งคณะต่างๆ แล้วเหมือนกัน</a:t>
            </a:r>
          </a:p>
          <a:p>
            <a:pPr>
              <a:buFont typeface="Arial" pitchFamily="34" charset="0"/>
              <a:buNone/>
              <a:defRPr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	</a:t>
            </a: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ทั้งนี้ ได้แจ้งคณะทราบด้วยแล้ว</a:t>
            </a:r>
          </a:p>
          <a:p>
            <a:pPr>
              <a:buFont typeface="Arial" pitchFamily="34" charset="0"/>
              <a:buNone/>
              <a:defRPr/>
            </a:pP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	- การปฏิบัติดังกล่าวผิดระเบียบ</a:t>
            </a:r>
          </a:p>
          <a:p>
            <a:pPr>
              <a:buFont typeface="Arial" pitchFamily="34" charset="0"/>
              <a:buNone/>
              <a:defRPr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	</a:t>
            </a: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การปฏิบัติดังกล่าวไม่สอดคล้องกับที่ระเบียบกำหนด</a:t>
            </a:r>
            <a:endParaRPr lang="en-US" sz="4000" b="1" dirty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198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476672"/>
            <a:ext cx="5904656" cy="792088"/>
          </a:xfrm>
          <a:prstGeom prst="rect">
            <a:avLst/>
          </a:prstGeom>
        </p:spPr>
        <p:txBody>
          <a:bodyPr vert="horz" anchor="b">
            <a:normAutofit fontScale="8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ความนิยมในถ้อยคำ  สำนวน</a:t>
            </a:r>
            <a:endParaRPr lang="en-US" sz="60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3357"/>
            <a:ext cx="4038600" cy="45259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4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คำบังคับ</a:t>
            </a:r>
            <a:r>
              <a:rPr lang="th-TH" sz="4400" b="1" dirty="0" smtClean="0">
                <a:solidFill>
                  <a:schemeClr val="accent5">
                    <a:lumMod val="75000"/>
                  </a:schemeClr>
                </a:solidFill>
                <a:latin typeface="TH Niramit AS" pitchFamily="2" charset="-34"/>
                <a:cs typeface="TH Niramit AS" pitchFamily="2" charset="-34"/>
              </a:rPr>
              <a:t>			</a:t>
            </a:r>
            <a:endParaRPr lang="th-TH" sz="4400" b="1" dirty="0" smtClean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4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ขอให้ส่ง</a:t>
            </a:r>
            <a:r>
              <a:rPr lang="th-TH" sz="4400" b="1" dirty="0" smtClean="0">
                <a:latin typeface="TH Niramit AS" pitchFamily="2" charset="-34"/>
                <a:cs typeface="TH Niramit AS" pitchFamily="2" charset="-34"/>
              </a:rPr>
              <a:t>			</a:t>
            </a:r>
            <a:endParaRPr lang="th-TH" sz="4400" b="1" dirty="0" smtClean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4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ขอให้ไปติดต่อ</a:t>
            </a:r>
            <a:r>
              <a:rPr lang="th-TH" sz="4400" b="1" dirty="0" smtClean="0">
                <a:latin typeface="TH Niramit AS" pitchFamily="2" charset="-34"/>
                <a:cs typeface="TH Niramit AS" pitchFamily="2" charset="-34"/>
              </a:rPr>
              <a:t>		</a:t>
            </a:r>
            <a:endParaRPr lang="th-TH" sz="4400" b="1" dirty="0" smtClean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ขอให้นำเสนอต่อไปด้วย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endParaRPr lang="th-TH" sz="4000" b="1" dirty="0" smtClean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4864224" y="1714805"/>
            <a:ext cx="3524200" cy="4525963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th-TH" sz="44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คำขอร้อง</a:t>
            </a:r>
          </a:p>
          <a:p>
            <a:pPr>
              <a:buFont typeface="Arial" pitchFamily="34" charset="0"/>
              <a:buNone/>
            </a:pPr>
            <a:r>
              <a:rPr lang="th-TH" sz="44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โปรดส่ง</a:t>
            </a:r>
          </a:p>
          <a:p>
            <a:pPr>
              <a:buFont typeface="Arial" pitchFamily="34" charset="0"/>
              <a:buNone/>
            </a:pPr>
            <a:r>
              <a:rPr lang="th-TH" sz="44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โปรดไปติดต่อ</a:t>
            </a:r>
          </a:p>
          <a:p>
            <a:pPr>
              <a:buFont typeface="Arial" pitchFamily="34" charset="0"/>
              <a:buNone/>
            </a:pPr>
            <a:r>
              <a:rPr lang="th-TH" sz="44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โปรดนำเสนอต่อไป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69266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476672"/>
            <a:ext cx="5904656" cy="792088"/>
          </a:xfrm>
          <a:prstGeom prst="rect">
            <a:avLst/>
          </a:prstGeom>
        </p:spPr>
        <p:txBody>
          <a:bodyPr vert="horz" anchor="b">
            <a:normAutofit fontScale="8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ความนิยมในถ้อยคำ  สำนวน</a:t>
            </a:r>
            <a:endParaRPr lang="en-US" sz="60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62880" y="1495400"/>
            <a:ext cx="8229600" cy="3733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6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คำทำลาย	    โครงการที่เสนอใช้ไม่ได้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6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คำเสริมสร้าง    โครงการที่เสนอเป็นโครงการที่ดี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6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			    แต่ยังไม่เหมาะสมที่จะดำเนินการ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6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    		    ในขณะนี้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6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คำทำลาย	    ท่านเข้าใจผิด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6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คำเสริมสร้าง	    ความเข้าใจของท่านยังคลาดเคลื่อน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966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476672"/>
            <a:ext cx="5904656" cy="792088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เขียนให้ถูกความนิยม</a:t>
            </a:r>
            <a:endParaRPr lang="en-US" sz="60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>
          <a:xfrm>
            <a:off x="2916238" y="2060575"/>
            <a:ext cx="3240087" cy="2808288"/>
          </a:xfrm>
          <a:prstGeom prst="rect">
            <a:avLst/>
          </a:prstGeom>
          <a:effectLst>
            <a:outerShdw dist="35921" dir="2700000" algn="ctr" rotWithShape="0">
              <a:srgbClr val="080808"/>
            </a:outerShdw>
          </a:effectLst>
        </p:spPr>
        <p:txBody>
          <a:bodyPr vert="horz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th-TH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สรรพนาม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h-TH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ถ้อยคำ สำนวน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h-TH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วรรคตอน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th-TH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th-TH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483768" y="2217058"/>
            <a:ext cx="7200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hlink"/>
                </a:solidFill>
                <a:latin typeface="TH Niramit AS" pitchFamily="2" charset="-34"/>
                <a:cs typeface="TH Niramit AS" pitchFamily="2" charset="-34"/>
                <a:sym typeface="Wingdings 2" pitchFamily="18" charset="2"/>
              </a:rPr>
              <a:t></a:t>
            </a:r>
            <a:endParaRPr lang="th-TH" sz="40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414495" y="3081154"/>
            <a:ext cx="7200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hlink"/>
                </a:solidFill>
                <a:latin typeface="TH Niramit AS" pitchFamily="2" charset="-34"/>
                <a:cs typeface="TH Niramit AS" pitchFamily="2" charset="-34"/>
                <a:sym typeface="Wingdings 2" pitchFamily="18" charset="2"/>
              </a:rPr>
              <a:t></a:t>
            </a:r>
            <a:endParaRPr lang="th-TH" sz="40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339752" y="3945250"/>
            <a:ext cx="7200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hlink"/>
                </a:solidFill>
                <a:latin typeface="TH Niramit AS" pitchFamily="2" charset="-34"/>
                <a:cs typeface="TH Niramit AS" pitchFamily="2" charset="-34"/>
                <a:sym typeface="Wingdings 2" pitchFamily="18" charset="2"/>
              </a:rPr>
              <a:t></a:t>
            </a:r>
            <a:endParaRPr lang="th-TH" sz="4000" b="1" dirty="0"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5340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476672"/>
            <a:ext cx="5904656" cy="792088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ความนิยมในวรรคตอน</a:t>
            </a:r>
            <a:endParaRPr lang="en-US" sz="60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ยานี้ดี กินแล้วแข็ง แรงไม่มี โรคภัยเบียดเบียน</a:t>
            </a:r>
          </a:p>
          <a:p>
            <a:pPr marL="0" indent="0" eaLnBrk="1" hangingPunct="1">
              <a:buNone/>
            </a:pP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เด็กกินกล้วย แขกร้อนจนลิ้นพอง</a:t>
            </a:r>
          </a:p>
          <a:p>
            <a:pPr marL="0" indent="0" eaLnBrk="1" hangingPunct="1">
              <a:buNone/>
            </a:pP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ห้ามข้าราชการสตรีนุ่งกางเกงใน เวลาปฏิบัติราชการ</a:t>
            </a:r>
            <a:endParaRPr lang="en-US" sz="4000" b="1" dirty="0" smtClean="0">
              <a:solidFill>
                <a:srgbClr val="7030A0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6029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ยึดเนื้อหา 2"/>
          <p:cNvSpPr>
            <a:spLocks noGrp="1"/>
          </p:cNvSpPr>
          <p:nvPr>
            <p:ph idx="1"/>
          </p:nvPr>
        </p:nvSpPr>
        <p:spPr>
          <a:xfrm>
            <a:off x="673224" y="1280120"/>
            <a:ext cx="7067128" cy="5029200"/>
          </a:xfrm>
        </p:spPr>
        <p:txBody>
          <a:bodyPr rtlCol="0">
            <a:no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1. หนังสือภายนอก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2. หนังสือภายใน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3. หนังสือประทับตรา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4. หนังสือสั่งการ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4.1 คำสั่ง     4.2 ระเบียบ    4.3 ข้อบังคับ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5. หนังสือประชาสัมพันธ์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5.1 ประกาศ     5.2 แถลงการณ์     5.3 ข่าว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6. หนังสือที่เจ้าหน้าที่ทำขึ้นหรือรับไว้เป็นหลักฐานในราชการ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6.1 หนังสือรับรอง           6.2 รายงานการประชุม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  6.3 บันทึก </a:t>
            </a:r>
            <a:r>
              <a:rPr lang="th-TH" sz="3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(ไม่มีแบบ)      </a:t>
            </a:r>
            <a:r>
              <a:rPr lang="th-TH" sz="3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6.4 หนังสืออื่น </a:t>
            </a:r>
            <a:r>
              <a:rPr lang="th-TH" sz="3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(ไม่มีแบบ) </a:t>
            </a:r>
            <a:endParaRPr lang="th-TH" sz="3000" b="1" dirty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23528" y="260648"/>
            <a:ext cx="496855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>
          <a:xfrm>
            <a:off x="395536" y="260648"/>
            <a:ext cx="4896544" cy="850776"/>
          </a:xfrm>
          <a:prstGeom prst="rect">
            <a:avLst/>
          </a:prstGeom>
        </p:spPr>
        <p:txBody>
          <a:bodyPr vert="horz" rtlCol="0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5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รูปแบบหนังสือราชการ</a:t>
            </a:r>
            <a:endParaRPr lang="th-TH" sz="50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8784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476672"/>
            <a:ext cx="5904656" cy="792088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หางเสียง</a:t>
            </a:r>
            <a:endParaRPr lang="en-US" sz="60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Title 1"/>
          <p:cNvSpPr>
            <a:spLocks noGrp="1"/>
          </p:cNvSpPr>
          <p:nvPr>
            <p:ph idx="1"/>
          </p:nvPr>
        </p:nvSpPr>
        <p:spPr>
          <a:xfrm>
            <a:off x="961256" y="1600200"/>
            <a:ext cx="7283152" cy="25146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จึงเรียนมาเพื่อโปรดดำเนินการต่อไป</a:t>
            </a:r>
          </a:p>
          <a:p>
            <a:pPr marL="0" indent="0" eaLnBrk="1" hangingPunct="1">
              <a:buNone/>
            </a:pP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ขอเชิญท่านไปพบเจ้าหน้าที่เพื่อดำเนินการให้เรียบร้อยต่อไป</a:t>
            </a:r>
            <a:endParaRPr lang="en-US" sz="40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0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3456384" cy="710952"/>
          </a:xfrm>
        </p:spPr>
        <p:txBody>
          <a:bodyPr>
            <a:no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เขียนให้ถูกต้อง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07704" y="2348880"/>
            <a:ext cx="5410200" cy="3600400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th-TH" sz="4000" dirty="0" smtClean="0"/>
              <a:t>	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hlink"/>
                </a:solidFill>
                <a:sym typeface="Wingdings 2" pitchFamily="18" charset="2"/>
              </a:rPr>
              <a:t></a:t>
            </a:r>
            <a:r>
              <a:rPr lang="en-US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1.  </a:t>
            </a: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ถูกแบบ</a:t>
            </a:r>
          </a:p>
          <a:p>
            <a:pPr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4000" dirty="0" smtClean="0">
                <a:solidFill>
                  <a:schemeClr val="hlink"/>
                </a:solidFill>
                <a:sym typeface="Wingdings 2" pitchFamily="18" charset="2"/>
              </a:rPr>
              <a:t></a:t>
            </a:r>
            <a:r>
              <a:rPr lang="en-US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2.  </a:t>
            </a: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ถูกเนื้อหา</a:t>
            </a:r>
          </a:p>
          <a:p>
            <a:pPr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dirty="0">
                <a:solidFill>
                  <a:schemeClr val="hlink"/>
                </a:solidFill>
                <a:sym typeface="Wingdings 2" pitchFamily="18" charset="2"/>
              </a:rPr>
              <a:t> </a:t>
            </a:r>
            <a:r>
              <a:rPr lang="en-US" sz="4000" dirty="0" smtClean="0">
                <a:solidFill>
                  <a:schemeClr val="hlink"/>
                </a:solidFill>
                <a:sym typeface="Wingdings 2" pitchFamily="18" charset="2"/>
              </a:rPr>
              <a:t></a:t>
            </a:r>
            <a:r>
              <a:rPr lang="en-US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3.  </a:t>
            </a: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ถูกหลักภาษา</a:t>
            </a:r>
          </a:p>
          <a:p>
            <a:pPr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dirty="0">
                <a:solidFill>
                  <a:schemeClr val="hlink"/>
                </a:solidFill>
                <a:sym typeface="Wingdings 2" pitchFamily="18" charset="2"/>
              </a:rPr>
              <a:t> </a:t>
            </a:r>
            <a:r>
              <a:rPr lang="en-US" sz="4000" dirty="0" smtClean="0">
                <a:solidFill>
                  <a:schemeClr val="hlink"/>
                </a:solidFill>
                <a:sym typeface="Wingdings 2" pitchFamily="18" charset="2"/>
              </a:rPr>
              <a:t></a:t>
            </a:r>
            <a:r>
              <a:rPr lang="en-US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4.  </a:t>
            </a: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ถูกความนิยม</a:t>
            </a:r>
          </a:p>
          <a:p>
            <a:pPr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dirty="0">
                <a:solidFill>
                  <a:schemeClr val="hlink"/>
                </a:solidFill>
                <a:sym typeface="Wingdings 2" pitchFamily="18" charset="2"/>
              </a:rPr>
              <a:t> </a:t>
            </a:r>
            <a:r>
              <a:rPr lang="en-US" sz="4000" dirty="0" smtClean="0">
                <a:solidFill>
                  <a:schemeClr val="hlink"/>
                </a:solidFill>
                <a:sym typeface="Wingdings 2" pitchFamily="18" charset="2"/>
              </a:rPr>
              <a:t></a:t>
            </a:r>
            <a:r>
              <a:rPr lang="en-US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5.  </a:t>
            </a: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ถูกใจผู้ลงนาม</a:t>
            </a:r>
            <a:endParaRPr lang="en-US" sz="4000" b="1" dirty="0" smtClean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332656"/>
            <a:ext cx="5904656" cy="926976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หลักการเขียนหนังสือราชการ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579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590465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หลักการเขียนหนังสือราชการ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584" y="1533872"/>
            <a:ext cx="7467600" cy="4343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/>
              <a:t> 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หลักทั่วไปที่นิยมยึดถือในการเขียนหนังสือราชการ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เขียนให้ถูกต้อง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เขียนให้ชัดเจน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เขียนให้รัดกุม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เขียนให้กระทัดรัด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เขียนให้บรรลุวัตถุประสงค์</a:t>
            </a:r>
            <a:endParaRPr lang="en-US" sz="40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55576" y="1938536"/>
            <a:ext cx="64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55948" y="2636912"/>
            <a:ext cx="64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</p:spTree>
    <p:extLst>
      <p:ext uri="{BB962C8B-B14F-4D97-AF65-F5344CB8AC3E}">
        <p14:creationId xmlns:p14="http://schemas.microsoft.com/office/powerpoint/2010/main" val="225399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3456384" cy="710952"/>
          </a:xfrm>
        </p:spPr>
        <p:txBody>
          <a:bodyPr>
            <a:no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</a:t>
            </a:r>
            <a:r>
              <a:rPr lang="th-TH" sz="44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ให้ชัดเจน</a:t>
            </a:r>
            <a:endParaRPr lang="th-TH" sz="4400" b="1" dirty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11760" y="2276872"/>
            <a:ext cx="3888432" cy="2520280"/>
          </a:xfrm>
        </p:spPr>
        <p:txBody>
          <a:bodyPr>
            <a:no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  <a:sym typeface="Wingdings 2" pitchFamily="18" charset="2"/>
              </a:rPr>
              <a:t>ชัดเจนในเนื้อหา</a:t>
            </a:r>
            <a:endParaRPr lang="th-TH" sz="4000" b="1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ชัดเจนในจุดประสงค์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40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ชัดเจนในวรรคตอน</a:t>
            </a:r>
            <a:endParaRPr lang="th-TH" sz="4000" b="1" dirty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pPr algn="ctr" eaLnBrk="1" hangingPunct="1">
              <a:buFont typeface="Arial" pitchFamily="34" charset="0"/>
              <a:buNone/>
            </a:pPr>
            <a:endParaRPr lang="th-TH" sz="4000" b="1" dirty="0" smtClean="0">
              <a:latin typeface="TH Niramit AS" pitchFamily="2" charset="-34"/>
              <a:cs typeface="TH Niramit AS" pitchFamily="2" charset="-34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332656"/>
            <a:ext cx="5904656" cy="926976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หลักการเขียนหนังสือราชการ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2414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590465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หลักการเขียนหนังสือราชการ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584" y="1533872"/>
            <a:ext cx="7467600" cy="4343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/>
              <a:t> 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หลักทั่วไปที่นิยมยึดถือในการเขียนหนังสือราชการ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เขียนให้ถูกต้อง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เขียนให้ชัดเจน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เขียนให้รัดกุม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เขียนให้กระทัดรัด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เขียนให้บรรลุวัตถุประสงค์</a:t>
            </a:r>
            <a:endParaRPr lang="en-US" sz="40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55576" y="1938536"/>
            <a:ext cx="64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55948" y="2636912"/>
            <a:ext cx="64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45111" y="3288076"/>
            <a:ext cx="64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</p:spTree>
    <p:extLst>
      <p:ext uri="{BB962C8B-B14F-4D97-AF65-F5344CB8AC3E}">
        <p14:creationId xmlns:p14="http://schemas.microsoft.com/office/powerpoint/2010/main" val="340575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3456384" cy="710952"/>
          </a:xfrm>
        </p:spPr>
        <p:txBody>
          <a:bodyPr>
            <a:no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</a:t>
            </a:r>
            <a:r>
              <a:rPr lang="th-TH" sz="44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ให้รัดกุม</a:t>
            </a:r>
            <a:endParaRPr lang="th-TH" sz="4400" b="1" dirty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332656"/>
            <a:ext cx="5904656" cy="926976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หลักการเขียนหนังสือราชการ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002837"/>
            <a:ext cx="8229600" cy="4162467"/>
          </a:xfrm>
        </p:spPr>
        <p:txBody>
          <a:bodyPr>
            <a:normAutofit/>
          </a:bodyPr>
          <a:lstStyle/>
          <a:p>
            <a:pPr marL="342900" lvl="1" indent="-342900" eaLnBrk="1" hangingPunct="1">
              <a:buFont typeface="Arial" pitchFamily="34" charset="0"/>
              <a:buNone/>
            </a:pPr>
            <a:endParaRPr lang="th-TH" sz="1400" b="1" dirty="0" smtClean="0">
              <a:solidFill>
                <a:srgbClr val="7030A0"/>
              </a:solidFill>
              <a:latin typeface="TH Niramit AS" pitchFamily="2" charset="-34"/>
              <a:cs typeface="TH Niramit AS" pitchFamily="2" charset="-34"/>
            </a:endParaRPr>
          </a:p>
          <a:p>
            <a:pPr marL="342900" lvl="1" indent="-342900" eaLnBrk="1" hangingPunct="1"/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ขออภัยที่ไม่อาจให้ใช้สถานที่ในวันดังกล่าวได้ หากเป็นวันอื่นก็ไม่ขัดข้อง</a:t>
            </a:r>
          </a:p>
          <a:p>
            <a:pPr marL="342900" lvl="1" indent="-342900" eaLnBrk="1" hangingPunct="1"/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ขออภัยที่ไม่อาจให้ใช้สถานที่ในวันดังกล่าวได้ แต่หากเป็นวันอื่นและสถานที่ว่างก็ไม่ขัดข้อง</a:t>
            </a:r>
            <a:endParaRPr lang="en-US" sz="40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22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590465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หลักการเขียนหนังสือราชการ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584" y="1533872"/>
            <a:ext cx="7467600" cy="4343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/>
              <a:t> 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หลักทั่วไปที่นิยมยึดถือในการเขียนหนังสือราชการ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เขียนให้ถูกต้อง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เขียนให้ชัดเจน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เขียนให้รัดกุม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เขียนให้กระทัดรัด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dirty="0" smtClean="0">
                <a:latin typeface="TH Niramit AS" pitchFamily="2" charset="-34"/>
                <a:cs typeface="TH Niramit AS" pitchFamily="2" charset="-34"/>
              </a:rPr>
              <a:t>เขียนให้บรรลุวัตถุประสงค์</a:t>
            </a:r>
            <a:endParaRPr lang="en-US" sz="40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55576" y="1938536"/>
            <a:ext cx="64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55948" y="2636912"/>
            <a:ext cx="64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45111" y="3288076"/>
            <a:ext cx="64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11560" y="3954760"/>
            <a:ext cx="64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</p:spTree>
    <p:extLst>
      <p:ext uri="{BB962C8B-B14F-4D97-AF65-F5344CB8AC3E}">
        <p14:creationId xmlns:p14="http://schemas.microsoft.com/office/powerpoint/2010/main" val="225242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565920"/>
            <a:ext cx="3456384" cy="710952"/>
          </a:xfrm>
        </p:spPr>
        <p:txBody>
          <a:bodyPr>
            <a:no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</a:t>
            </a:r>
            <a:r>
              <a:rPr lang="th-TH" sz="44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ให้</a:t>
            </a:r>
            <a:r>
              <a:rPr lang="th-TH" sz="4400" b="1" dirty="0" err="1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กระทัดรัด</a:t>
            </a:r>
            <a:endParaRPr lang="th-TH" sz="4400" b="1" dirty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332656"/>
            <a:ext cx="5904656" cy="926976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หลักการเขียนหนังสือราชการ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574032" y="2354104"/>
            <a:ext cx="32941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/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ไม่ใช้คำฟุ่มเฟือย</a:t>
            </a:r>
          </a:p>
          <a:p>
            <a:pPr marL="342900" lvl="1" indent="-342900"/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ไม่ใช้คำซ้ำ</a:t>
            </a:r>
          </a:p>
          <a:p>
            <a:pPr marL="342900" lvl="1" indent="-342900"/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ไม่เขียนวกวน</a:t>
            </a:r>
          </a:p>
        </p:txBody>
      </p:sp>
    </p:spTree>
    <p:extLst>
      <p:ext uri="{BB962C8B-B14F-4D97-AF65-F5344CB8AC3E}">
        <p14:creationId xmlns:p14="http://schemas.microsoft.com/office/powerpoint/2010/main" val="95339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332656"/>
            <a:ext cx="5904656" cy="926976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หลักการเขียนหนังสือราชการ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19464"/>
          </a:xfrm>
        </p:spPr>
        <p:txBody>
          <a:bodyPr rtlCol="0">
            <a:normAutofit/>
          </a:bodyPr>
          <a:lstStyle/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4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- เขียนโดยไม่ใช้คำฟุ่มเฟือย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4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44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ทาง</a:t>
            </a:r>
            <a:r>
              <a:rPr lang="th-TH" sz="44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จังหวัดพิจารณาแล้วขอเรียนว่า	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4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- เขียนโดยไม่ใช้คำซ้ำ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4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44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สถานีตำรวจภูธรนครปฐมได้รับแจ้งว่าพบศพ</a:t>
            </a:r>
            <a:r>
              <a:rPr lang="th-TH" sz="44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ผู้เสียชีวิต</a:t>
            </a:r>
            <a:r>
              <a:rPr lang="th-TH" sz="4400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ลอยน้ำในคลองเจดีย์บูชา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4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- เขียนโดยไม่เขียนวกวน</a:t>
            </a:r>
          </a:p>
        </p:txBody>
      </p:sp>
    </p:spTree>
    <p:extLst>
      <p:ext uri="{BB962C8B-B14F-4D97-AF65-F5344CB8AC3E}">
        <p14:creationId xmlns:p14="http://schemas.microsoft.com/office/powerpoint/2010/main" val="6295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590465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หลักการเขียนหนังสือราชการ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584" y="1533872"/>
            <a:ext cx="7467600" cy="4343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/>
              <a:t> 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หลักทั่วไปที่นิยมยึดถือในการเขียนหนังสือราชการ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เขียนให้ถูกต้อง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เขียนให้ชัดเจน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เขียนให้รัดกุม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เขียนให้กระทัดรัด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เขียนให้บรรลุวัตถุประสงค์</a:t>
            </a:r>
            <a:endParaRPr lang="en-US" sz="4000" b="1" dirty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55576" y="1938536"/>
            <a:ext cx="64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55948" y="2636912"/>
            <a:ext cx="64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45111" y="3288076"/>
            <a:ext cx="64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11560" y="3954760"/>
            <a:ext cx="64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11560" y="4744469"/>
            <a:ext cx="64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</p:spTree>
    <p:extLst>
      <p:ext uri="{BB962C8B-B14F-4D97-AF65-F5344CB8AC3E}">
        <p14:creationId xmlns:p14="http://schemas.microsoft.com/office/powerpoint/2010/main" val="232680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ยึดเนื้อหา 2"/>
          <p:cNvSpPr>
            <a:spLocks noGrp="1"/>
          </p:cNvSpPr>
          <p:nvPr>
            <p:ph idx="1"/>
          </p:nvPr>
        </p:nvSpPr>
        <p:spPr>
          <a:xfrm>
            <a:off x="683568" y="1423317"/>
            <a:ext cx="7488832" cy="4525963"/>
          </a:xfrm>
        </p:spPr>
        <p:txBody>
          <a:bodyPr rtlCol="0">
            <a:normAutofit/>
          </a:bodyPr>
          <a:lstStyle/>
          <a:p>
            <a:pPr marL="609600" indent="-609600" algn="thaiDist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หนังสือภายนอก คือ หนังสือติดต่อราชการ ที่เป็นแบบพิธี โดยใช้ </a:t>
            </a: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“กระดาษตราครุฑ” </a:t>
            </a: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เป็นหนังสือติดต่อระหว่างส่วนราชการหรือส่วนราชการมีถึงหน่วยงานอื่นใดซึ่งมิใช่   ส่วนราชการ หรือที่มีถึงบุคคลภายนอก</a:t>
            </a:r>
            <a:endParaRPr lang="th-TH" sz="4000" dirty="0">
              <a:solidFill>
                <a:srgbClr val="7030A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539552" y="332656"/>
            <a:ext cx="496855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>
          <a:xfrm>
            <a:off x="539552" y="116632"/>
            <a:ext cx="8229600" cy="1066800"/>
          </a:xfrm>
          <a:prstGeom prst="rect">
            <a:avLst/>
          </a:prstGeom>
        </p:spPr>
        <p:txBody>
          <a:bodyPr vert="horz" rtlCol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5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หนังสือภายนอก</a:t>
            </a:r>
            <a:endParaRPr lang="th-TH" sz="50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35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590465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ทักษะที่ใช้ในการร่างหนังสือ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2" name="Content Placeholder 6"/>
          <p:cNvSpPr>
            <a:spLocks noGrp="1"/>
          </p:cNvSpPr>
          <p:nvPr>
            <p:ph idx="1"/>
          </p:nvPr>
        </p:nvSpPr>
        <p:spPr>
          <a:xfrm>
            <a:off x="1619672" y="1628800"/>
            <a:ext cx="5328592" cy="4104456"/>
          </a:xfrm>
        </p:spPr>
        <p:txBody>
          <a:bodyPr rtlCol="0">
            <a:normAutofit/>
          </a:bodyPr>
          <a:lstStyle/>
          <a:p>
            <a:pPr lvl="3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 </a:t>
            </a:r>
            <a:r>
              <a:rPr lang="th-TH" sz="44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การอ่าน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accent4"/>
                </a:solidFill>
                <a:latin typeface="TH Niramit AS" pitchFamily="2" charset="-34"/>
                <a:cs typeface="TH Niramit AS" pitchFamily="2" charset="-34"/>
              </a:rPr>
              <a:t>  </a:t>
            </a:r>
            <a:r>
              <a:rPr lang="th-TH" sz="44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การคิด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accent6"/>
                </a:solidFill>
                <a:latin typeface="TH Niramit AS" pitchFamily="2" charset="-34"/>
                <a:cs typeface="TH Niramit AS" pitchFamily="2" charset="-34"/>
              </a:rPr>
              <a:t>  </a:t>
            </a:r>
            <a:r>
              <a:rPr lang="th-TH" sz="44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จับประเด็น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rgbClr val="92D050"/>
                </a:solidFill>
                <a:latin typeface="TH Niramit AS" pitchFamily="2" charset="-34"/>
                <a:cs typeface="TH Niramit AS" pitchFamily="2" charset="-34"/>
              </a:rPr>
              <a:t>  </a:t>
            </a:r>
            <a:r>
              <a:rPr lang="th-TH" sz="4400" b="1" dirty="0" smtClean="0">
                <a:solidFill>
                  <a:srgbClr val="006600"/>
                </a:solidFill>
                <a:latin typeface="TH Niramit AS" pitchFamily="2" charset="-34"/>
                <a:cs typeface="TH Niramit AS" pitchFamily="2" charset="-34"/>
              </a:rPr>
              <a:t>สรุปความ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rgbClr val="C00000"/>
                </a:solidFill>
                <a:latin typeface="TH Niramit AS" pitchFamily="2" charset="-34"/>
                <a:cs typeface="TH Niramit AS" pitchFamily="2" charset="-34"/>
              </a:rPr>
              <a:t>  การเขียน</a:t>
            </a:r>
            <a:endParaRPr lang="en-US" sz="4400" b="1" dirty="0">
              <a:solidFill>
                <a:srgbClr val="C00000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008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91264" cy="4873752"/>
          </a:xfrm>
        </p:spPr>
        <p:txBody>
          <a:bodyPr/>
          <a:lstStyle/>
          <a:p>
            <a:pPr marL="0" indent="0">
              <a:buNone/>
            </a:pPr>
            <a:r>
              <a:rPr lang="th-TH" sz="3200" b="1" u="sng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เจ้าหน้าที่ที่เกี่ยวข้อง  </a:t>
            </a:r>
            <a:r>
              <a:rPr lang="th-TH" sz="3200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มีวิธี</a:t>
            </a:r>
            <a:r>
              <a:rPr lang="th-TH" sz="3200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เกษียนหนังสือ (บางทีก็เรียกว่าสรุปประเด็น) </a:t>
            </a:r>
            <a:r>
              <a:rPr lang="th-TH" sz="3200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br>
              <a:rPr lang="th-TH" sz="3200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3200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   ดังนี้</a:t>
            </a:r>
            <a:endParaRPr lang="th-TH" sz="3200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  <a:p>
            <a:r>
              <a:rPr lang="th-TH" sz="3200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สรุปเรื่องจากหนังสือที่ส่งมาตัดทอนให้เหลือเฉพาะใจความสำคัญ</a:t>
            </a:r>
          </a:p>
          <a:p>
            <a:r>
              <a:rPr lang="th-TH" sz="3200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แยกสรุปเป็น 3 ส่วน คือ ส่วนเนื้อหา  ส่วนข้อมูลเพิ่มเติม และส่วนเสนอแนะ</a:t>
            </a:r>
          </a:p>
          <a:p>
            <a:r>
              <a:rPr lang="th-TH" sz="3200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ตรวจสอบความถูกต้อง ครบถ้วนของเนื้อหาและการใช้ภาษา</a:t>
            </a:r>
          </a:p>
          <a:p>
            <a:r>
              <a:rPr lang="th-TH" sz="3200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ลงลายมือชื่อผู้เกษียน</a:t>
            </a:r>
          </a:p>
          <a:p>
            <a:r>
              <a:rPr lang="th-TH" sz="3200" dirty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ลงวัน เดือน ปี</a:t>
            </a:r>
          </a:p>
          <a:p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467544" y="404664"/>
            <a:ext cx="64807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609600" y="427038"/>
            <a:ext cx="6338664" cy="98573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การ</a:t>
            </a:r>
            <a:r>
              <a:rPr lang="th-TH" sz="5400" b="1" dirty="0" err="1" smtClean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เกษียณหนังสือ</a:t>
            </a:r>
            <a:r>
              <a:rPr lang="th-TH" sz="5400" b="1" dirty="0" smtClean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ราชการ</a:t>
            </a:r>
            <a:endParaRPr lang="th-TH" sz="5400" b="1" dirty="0">
              <a:solidFill>
                <a:srgbClr val="0000CC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028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r>
              <a:rPr lang="th-TH" sz="3200" dirty="0" smtClean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สรุป</a:t>
            </a:r>
            <a:r>
              <a:rPr lang="th-TH" sz="3200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ใจความจากหนังสือต้นฉบับ ให้ครบถ้วน  ถูกต้อง</a:t>
            </a:r>
          </a:p>
          <a:p>
            <a:r>
              <a:rPr lang="th-TH" sz="3200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ใช้ภาษาที่สั้น กระชับ</a:t>
            </a:r>
          </a:p>
          <a:p>
            <a:r>
              <a:rPr lang="th-TH" sz="3200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จะพิมพ์หรือเขียนด้วยลายมือก็ได้ แต่ถ้าเป็นลายมือควรเขียนให้อ่านง่าย   </a:t>
            </a:r>
          </a:p>
          <a:p>
            <a:r>
              <a:rPr lang="th-TH" sz="3200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ระบุ วัน เดือน ปี ให้ตรงกับความเป็นจริงไม่ควรย้อนหลัง หรือล่วงหน้า เว้นไว้แต่มีเหตุผลจำเป็นจริงๆ</a:t>
            </a:r>
          </a:p>
          <a:p>
            <a:r>
              <a:rPr lang="th-TH" sz="3200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รูปแบบของการเกษียน ใช้รูปแบบเดียวกับการบันทึก คือ ถึงใคร ข้อความสรุป ลงชื่อผู้เขียน และวัน เดือน ปี ที่เขียน</a:t>
            </a:r>
          </a:p>
          <a:p>
            <a:endParaRPr lang="th-TH" sz="2000" dirty="0">
              <a:solidFill>
                <a:srgbClr val="0000CC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467544" y="476672"/>
            <a:ext cx="739559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395536" y="427038"/>
            <a:ext cx="7467600" cy="913730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ข้อควรคำนึงสำหรับเจ้าหน้าที่ที่เกี่ยวข้อง</a:t>
            </a:r>
            <a:endParaRPr lang="th-TH" sz="54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544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r>
              <a:rPr lang="th-TH" sz="3200" dirty="0" smtClean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กำหนด</a:t>
            </a:r>
            <a:r>
              <a:rPr lang="th-TH" sz="3200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หมายเลขในวงกลม  1 2 3 ... กำกับเรื่องที่เสนอขึ้นมาตามลำดับ</a:t>
            </a:r>
          </a:p>
          <a:p>
            <a:r>
              <a:rPr lang="th-TH" sz="3200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การเกษียน ให้เริ่มจากบริเวณครึ่งหน้ากระดาษลงไปและจาก</a:t>
            </a:r>
            <a:r>
              <a:rPr lang="th-TH" sz="3200" dirty="0" smtClean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ซ้าย  ไป</a:t>
            </a:r>
            <a:r>
              <a:rPr lang="th-TH" sz="3200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ขวา หากที่ไม่พอเกษียน ให้เขียนคำว่า </a:t>
            </a:r>
            <a:r>
              <a:rPr lang="th-TH" sz="3200" b="1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"โปรดพลิก"</a:t>
            </a:r>
            <a:r>
              <a:rPr lang="th-TH" sz="3200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 และ</a:t>
            </a:r>
            <a:r>
              <a:rPr lang="th-TH" sz="3200" dirty="0" smtClean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พลิก หน้า</a:t>
            </a:r>
            <a:r>
              <a:rPr lang="th-TH" sz="3200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ถัดไป เริ่มเกษียนจากส่วนบนสุดของกระดาษ ไล่ลำดับลงล่างและจากซ้ายไปขวาเช่นกัน</a:t>
            </a:r>
          </a:p>
          <a:p>
            <a:r>
              <a:rPr lang="th-TH" sz="3200" u="sng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ขีดเส้นใต้</a:t>
            </a:r>
            <a:r>
              <a:rPr lang="th-TH" sz="3200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 ในส่วนที่เป็นใจความสำคัญ</a:t>
            </a:r>
          </a:p>
          <a:p>
            <a:r>
              <a:rPr lang="th-TH" sz="3200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ไม่ใช้ปากกาเน้นข้อความ เนื่องจาก กรณีที่ต้องสำเนาหนังสือแจ้งผู้อื่นต่อไป จะทำให้ความชัดเจนของตัวหนังสือลดลง และไม่น่าอ่าน</a:t>
            </a:r>
          </a:p>
          <a:p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251520" y="476672"/>
            <a:ext cx="820891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147248" cy="936104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เทคนิคการ</a:t>
            </a:r>
            <a:r>
              <a:rPr lang="th-TH" sz="4000" b="1" dirty="0" err="1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เกษียณหนังสือ</a:t>
            </a:r>
            <a:r>
              <a:rPr lang="th-TH" sz="4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ของเจ้าหน้าที่ที่เกี่ยวข้อง</a:t>
            </a:r>
            <a:endParaRPr lang="th-TH" sz="40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872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 smtClean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ประเด็นเสนอแนะเพิ่มเติม </a:t>
            </a:r>
            <a:r>
              <a:rPr lang="th-TH" sz="3200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คือ  การเกษียนของเจ้าหน้าที่ที่เกี่ยวข้องหรือเลขาฯ  มักขาดส่วนข้อมูลเพิ่มเติม และข้อเสนอแนะ ซึ่งส่วนนี้สำคัญมากต่อการตัดสินใจ หรือวินิจฉัยสั่งการของ</a:t>
            </a:r>
            <a:r>
              <a:rPr lang="th-TH" sz="3200" dirty="0" smtClean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ผู้บังคับบัญชา</a:t>
            </a:r>
            <a:br>
              <a:rPr lang="th-TH" sz="3200" dirty="0" smtClean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</a:br>
            <a:endParaRPr lang="th-TH" sz="3200" dirty="0">
              <a:solidFill>
                <a:srgbClr val="0000CC"/>
              </a:solidFill>
              <a:latin typeface="TH Niramit AS" pitchFamily="2" charset="-34"/>
              <a:cs typeface="TH Niramit AS" pitchFamily="2" charset="-34"/>
            </a:endParaRPr>
          </a:p>
          <a:p>
            <a:pPr algn="thaiDist"/>
            <a:r>
              <a:rPr lang="th-TH" sz="3200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 </a:t>
            </a:r>
            <a:r>
              <a:rPr lang="th-TH" sz="3200" dirty="0" smtClean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ใครที่</a:t>
            </a:r>
            <a:r>
              <a:rPr lang="th-TH" sz="3200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จะทราบข้อมูล กฎ </a:t>
            </a:r>
            <a:r>
              <a:rPr lang="th-TH" sz="3200" dirty="0" smtClean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 ระเบียบ ที่</a:t>
            </a:r>
            <a:r>
              <a:rPr lang="th-TH" sz="3200" dirty="0">
                <a:solidFill>
                  <a:srgbClr val="0000CC"/>
                </a:solidFill>
                <a:latin typeface="TH Niramit AS" pitchFamily="2" charset="-34"/>
                <a:cs typeface="TH Niramit AS" pitchFamily="2" charset="-34"/>
              </a:rPr>
              <a:t>เกี่ยวข้องได้ดีกว่า คนที่เกี่ยวข้องกับงานนั้นๆ  เพราะฉะนั้น การเกษียนหนังสือของท่านเป็นสิ่งที่มีความหมาย และสะท้อนความรู้ในงานของท่านเป็นอย่างดีทีเดียว</a:t>
            </a:r>
          </a:p>
          <a:p>
            <a:endParaRPr lang="th-TH" sz="3200" dirty="0">
              <a:solidFill>
                <a:srgbClr val="0000CC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251520" y="476672"/>
            <a:ext cx="820891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147248" cy="936104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เทคนิคการ</a:t>
            </a:r>
            <a:r>
              <a:rPr lang="th-TH" sz="4000" b="1" dirty="0" err="1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เกษียณหนังสือ</a:t>
            </a:r>
            <a:r>
              <a:rPr lang="th-TH" sz="4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ของเจ้าหน้าที่ที่เกี่ยวข้อง</a:t>
            </a:r>
            <a:endParaRPr lang="th-TH" sz="40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375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Content Placeholder 5" descr="MC900156723.WM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483" y="3083008"/>
            <a:ext cx="1869034" cy="132222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396659" y="6309320"/>
            <a:ext cx="235068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th-TH" dirty="0"/>
              <a:t>การเขียนหนังสือราชการ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0C3649B-D2E6-414C-AABA-01F80CB11A46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400" b="1" dirty="0" smtClean="0">
                <a:solidFill>
                  <a:srgbClr val="FF0066"/>
                </a:solidFill>
                <a:latin typeface="TH Niramit AS" pitchFamily="2" charset="-34"/>
                <a:cs typeface="TH Niramit AS" pitchFamily="2" charset="-34"/>
              </a:rPr>
              <a:t>ของแถม</a:t>
            </a:r>
            <a:r>
              <a:rPr lang="en-US" sz="5400" b="1" dirty="0" smtClean="0">
                <a:solidFill>
                  <a:srgbClr val="FF0066"/>
                </a:solidFill>
                <a:latin typeface="TH Niramit AS" pitchFamily="2" charset="-34"/>
                <a:cs typeface="TH Niramit AS" pitchFamily="2" charset="-34"/>
              </a:rPr>
              <a:t>!!!</a:t>
            </a:r>
          </a:p>
        </p:txBody>
      </p:sp>
      <p:pic>
        <p:nvPicPr>
          <p:cNvPr id="58374" name="Picture 6" descr="MC900355109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8591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948" y="959259"/>
            <a:ext cx="5365292" cy="574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323528" y="260648"/>
            <a:ext cx="7200800" cy="69861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984776" cy="792087"/>
          </a:xfrm>
        </p:spPr>
        <p:txBody>
          <a:bodyPr>
            <a:noAutofit/>
          </a:bodyPr>
          <a:lstStyle/>
          <a:p>
            <a:pPr eaLnBrk="1" hangingPunct="1"/>
            <a:r>
              <a:rPr lang="th-TH" sz="4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ประกาศ เรื่อง การกำหนดเลขที่หนังสือออก</a:t>
            </a:r>
            <a:endParaRPr lang="en-US" sz="40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93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323528" y="260648"/>
            <a:ext cx="7200800" cy="69861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984776" cy="792087"/>
          </a:xfrm>
        </p:spPr>
        <p:txBody>
          <a:bodyPr>
            <a:noAutofit/>
          </a:bodyPr>
          <a:lstStyle/>
          <a:p>
            <a:pPr eaLnBrk="1" hangingPunct="1"/>
            <a:r>
              <a:rPr lang="th-TH" sz="4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ประกาศ เรื่อง การกำหนดเลขที่หนังสือออก</a:t>
            </a:r>
            <a:endParaRPr lang="en-US" sz="40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81" y="1196752"/>
            <a:ext cx="6466693" cy="4823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81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323528" y="260648"/>
            <a:ext cx="7200800" cy="69861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984776" cy="792087"/>
          </a:xfrm>
        </p:spPr>
        <p:txBody>
          <a:bodyPr>
            <a:noAutofit/>
          </a:bodyPr>
          <a:lstStyle/>
          <a:p>
            <a:pPr eaLnBrk="1" hangingPunct="1"/>
            <a:r>
              <a:rPr lang="th-TH" sz="4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ประกาศ เรื่อง การกำหนดเลขที่หนังสือออก</a:t>
            </a:r>
            <a:endParaRPr lang="en-US" sz="40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01638"/>
            <a:ext cx="5472608" cy="508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306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16906"/>
            <a:ext cx="5444421" cy="6874905"/>
          </a:xfrm>
          <a:prstGeom prst="rect">
            <a:avLst/>
          </a:prstGeom>
        </p:spPr>
      </p:pic>
      <p:sp>
        <p:nvSpPr>
          <p:cNvPr id="7" name="สี่เหลี่ยมผืนผ้ามุมมน 6"/>
          <p:cNvSpPr/>
          <p:nvPr/>
        </p:nvSpPr>
        <p:spPr>
          <a:xfrm>
            <a:off x="5508103" y="2636912"/>
            <a:ext cx="3456385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508105" y="2461456"/>
            <a:ext cx="4176463" cy="111156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หนังสือภายนอก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2257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19250" y="27384"/>
            <a:ext cx="6193110" cy="68580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th-TH" sz="2000" b="1" dirty="0">
              <a:solidFill>
                <a:srgbClr val="000099"/>
              </a:solidFill>
              <a:latin typeface="+mn-lt"/>
              <a:cs typeface="+mn-cs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th-TH" sz="2000" b="1" dirty="0">
              <a:solidFill>
                <a:srgbClr val="000099"/>
              </a:solidFill>
              <a:latin typeface="+mn-lt"/>
              <a:cs typeface="+mn-cs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ที่ </a:t>
            </a:r>
            <a:r>
              <a:rPr lang="th-TH" sz="2000" b="1" dirty="0" err="1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ศธ</a:t>
            </a: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0533/			ส่วนราชการเจ้าของหนังสือ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   				ที่ตั้ง</a:t>
            </a:r>
            <a:endParaRPr lang="th-TH" sz="2800" b="1" dirty="0">
              <a:solidFill>
                <a:srgbClr val="000099"/>
              </a:solidFill>
              <a:latin typeface="TH Niramit AS" pitchFamily="2" charset="-34"/>
              <a:cs typeface="TH Niramit AS" pitchFamily="2" charset="-34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เรื่อง ...........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คำขึ้นต้น (เรียนหรือกราบเรียน)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อ้างถึง .............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สิ่งที่ส่งมาด้วย .................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th-TH" sz="2000" b="1" dirty="0">
              <a:solidFill>
                <a:srgbClr val="000099"/>
              </a:solidFill>
              <a:latin typeface="TH Niramit AS" pitchFamily="2" charset="-34"/>
              <a:cs typeface="TH Niramit AS" pitchFamily="2" charset="-34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                  ข้อความ..............................................................................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...............................................................................................................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...............................................................................................................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th-TH" sz="2000" b="1" dirty="0">
              <a:solidFill>
                <a:srgbClr val="000099"/>
              </a:solidFill>
              <a:latin typeface="TH Niramit AS" pitchFamily="2" charset="-34"/>
              <a:cs typeface="TH Niramit AS" pitchFamily="2" charset="-34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                                                คำลงท้าย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		             ลงชื่อ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			      </a:t>
            </a:r>
            <a:r>
              <a:rPr lang="th-TH" sz="2000" b="1" dirty="0" smtClean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    (.....................)</a:t>
            </a:r>
            <a:endParaRPr lang="th-TH" sz="2000" b="1" dirty="0">
              <a:solidFill>
                <a:srgbClr val="000099"/>
              </a:solidFill>
              <a:latin typeface="TH Niramit AS" pitchFamily="2" charset="-34"/>
              <a:cs typeface="TH Niramit AS" pitchFamily="2" charset="-34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		             ตำแหน่ง</a:t>
            </a:r>
            <a:r>
              <a:rPr lang="en-US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………………….</a:t>
            </a:r>
            <a:endParaRPr lang="th-TH" sz="2000" b="1" dirty="0">
              <a:solidFill>
                <a:srgbClr val="000099"/>
              </a:solidFill>
              <a:latin typeface="TH Niramit AS" pitchFamily="2" charset="-34"/>
              <a:cs typeface="TH Niramit AS" pitchFamily="2" charset="-34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th-TH" sz="2000" b="1" dirty="0">
              <a:solidFill>
                <a:srgbClr val="000099"/>
              </a:solidFill>
              <a:latin typeface="TH Niramit AS" pitchFamily="2" charset="-34"/>
              <a:cs typeface="TH Niramit AS" pitchFamily="2" charset="-34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ส่วนราชการเจ้าของเรื่อง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โทร. 0 5388 5315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โทรสาร 0 5388 5319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115027"/>
              </p:ext>
            </p:extLst>
          </p:nvPr>
        </p:nvGraphicFramePr>
        <p:xfrm>
          <a:off x="4187825" y="27384"/>
          <a:ext cx="9556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Picture" r:id="rId3" imgW="472440" imgH="497840" progId="Word.Picture.8">
                  <p:embed/>
                </p:oleObj>
              </mc:Choice>
              <mc:Fallback>
                <p:oleObj name="Picture" r:id="rId3" imgW="472440" imgH="4978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825" y="27384"/>
                        <a:ext cx="95567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87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5904656" cy="6120680"/>
          </a:xfrm>
          <a:prstGeom prst="rect">
            <a:avLst/>
          </a:prstGeom>
        </p:spPr>
      </p:pic>
      <p:sp>
        <p:nvSpPr>
          <p:cNvPr id="8" name="สี่เหลี่ยมผืนผ้ามุมมน 7"/>
          <p:cNvSpPr/>
          <p:nvPr/>
        </p:nvSpPr>
        <p:spPr>
          <a:xfrm>
            <a:off x="5569011" y="2636912"/>
            <a:ext cx="3251461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652120" y="2420888"/>
            <a:ext cx="5904656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หนังสือภายใน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010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4" y="276944"/>
            <a:ext cx="5139034" cy="6248400"/>
          </a:xfrm>
          <a:prstGeom prst="rect">
            <a:avLst/>
          </a:prstGeom>
        </p:spPr>
      </p:pic>
      <p:sp>
        <p:nvSpPr>
          <p:cNvPr id="7" name="สี่เหลี่ยมผืนผ้ามุมมน 6"/>
          <p:cNvSpPr/>
          <p:nvPr/>
        </p:nvSpPr>
        <p:spPr>
          <a:xfrm>
            <a:off x="5207975" y="2667820"/>
            <a:ext cx="3612497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88540" y="2420888"/>
            <a:ext cx="3744416" cy="1143000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หนังสือประทับตรา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005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51520" y="332656"/>
            <a:ext cx="396044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590465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ชั้นความเร็ว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Rectangle 55"/>
          <p:cNvSpPr>
            <a:spLocks noGrp="1" noChangeArrowheads="1"/>
          </p:cNvSpPr>
          <p:nvPr>
            <p:ph idx="1"/>
          </p:nvPr>
        </p:nvSpPr>
        <p:spPr>
          <a:xfrm>
            <a:off x="611560" y="1487016"/>
            <a:ext cx="8532440" cy="3886200"/>
          </a:xfrm>
        </p:spPr>
        <p:txBody>
          <a:bodyPr rtlCol="0">
            <a:normAutofit/>
          </a:bodyPr>
          <a:lstStyle/>
          <a:p>
            <a:pPr marL="136525" indent="0" eaLnBrk="1" fontAlgn="auto" hangingPunct="1">
              <a:spcBef>
                <a:spcPct val="100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h-TH" sz="48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ด่วนที่สุด  </a:t>
            </a: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ให้เจ้าหน้าที่</a:t>
            </a: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ปฏิบัติในทันที</a:t>
            </a:r>
            <a:r>
              <a:rPr lang="th-TH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ที่ได้รับหนังสือ</a:t>
            </a:r>
          </a:p>
          <a:p>
            <a:pPr marL="136525" indent="0" eaLnBrk="1" fontAlgn="auto" hangingPunct="1">
              <a:spcBef>
                <a:spcPct val="100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h-TH" sz="48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ด่วนมาก    </a:t>
            </a:r>
            <a:r>
              <a:rPr lang="th-TH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ให้เจ้าหน้าที่</a:t>
            </a: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ปฏิบัติโดยเร็ว</a:t>
            </a:r>
          </a:p>
          <a:p>
            <a:pPr marL="136525" indent="0" eaLnBrk="1" fontAlgn="auto" hangingPunct="1">
              <a:spcBef>
                <a:spcPct val="100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h-TH" sz="48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ด่วน</a:t>
            </a:r>
            <a:r>
              <a:rPr lang="th-TH" sz="5400" b="1" dirty="0" smtClean="0">
                <a:solidFill>
                  <a:srgbClr val="FF0066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         </a:t>
            </a:r>
            <a:r>
              <a:rPr lang="th-TH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ให้เจ้าหน้าที่</a:t>
            </a: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ปฏิบัติเร็วกว่าปกติ </a:t>
            </a:r>
          </a:p>
          <a:p>
            <a:pPr marL="136525" indent="0" eaLnBrk="1" fontAlgn="auto" hangingPunct="1">
              <a:spcBef>
                <a:spcPct val="100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h-TH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	           เท่าที่จะทำได้</a:t>
            </a:r>
          </a:p>
          <a:p>
            <a:pPr marL="136525" indent="0" eaLnBrk="1" fontAlgn="auto" hangingPunct="1">
              <a:spcBef>
                <a:spcPct val="100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600" b="1" dirty="0" smtClean="0">
                <a:cs typeface="AngsanaUPC" pitchFamily="18" charset="-34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3570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51520" y="332656"/>
            <a:ext cx="396044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590465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ชั้นความลับ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584176"/>
            <a:ext cx="8229600" cy="3429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           </a:t>
            </a:r>
            <a:r>
              <a:rPr lang="en-US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1. </a:t>
            </a:r>
            <a:r>
              <a:rPr lang="en-US" sz="4000" b="1" dirty="0" err="1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ลับที่สุด</a:t>
            </a:r>
            <a:r>
              <a:rPr lang="en-US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 (TOP  SECRET) </a:t>
            </a:r>
            <a:r>
              <a:rPr lang="en-US" sz="4000" b="1" dirty="0" err="1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หมายความถึง</a:t>
            </a:r>
            <a:r>
              <a:rPr lang="en-US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ข้อมูลข่าวสารลับซึ่งหากเปิดเผยทั้งหมดหรือเพียงบางส่วนจะก่อให้เกิดความเสียหายแก่ประโยชน์แห่งรัฐอย่างร้ายแรงที่สุด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9103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51520" y="332656"/>
            <a:ext cx="396044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590465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ชั้นความลับ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99592" y="1473696"/>
            <a:ext cx="7620000" cy="2819400"/>
          </a:xfrm>
        </p:spPr>
        <p:txBody>
          <a:bodyPr>
            <a:normAutofit/>
          </a:bodyPr>
          <a:lstStyle/>
          <a:p>
            <a:pPr marL="0" indent="0" algn="thaiDi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2. </a:t>
            </a:r>
            <a:r>
              <a:rPr lang="en-US" sz="4000" b="1" dirty="0" err="1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ลับมาก</a:t>
            </a:r>
            <a:r>
              <a:rPr lang="en-US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(SECRET) </a:t>
            </a:r>
            <a:r>
              <a:rPr lang="en-US" sz="4000" b="1" dirty="0" err="1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หมายความถึง</a:t>
            </a:r>
            <a:r>
              <a:rPr lang="en-US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ข้อมูลข่าวสารลับซึ่งหากเปิดเผยทั้งหมดหรือเพียงบางส่วนจะก่อให้เกิดความเสียหายแก่ประโยชน์แห่งรัฐอย่างร้ายแรง</a:t>
            </a:r>
            <a:endParaRPr lang="en-US" sz="4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51520" y="332656"/>
            <a:ext cx="396044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590465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ชั้นความลับ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9328"/>
            <a:ext cx="8229600" cy="2971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3. </a:t>
            </a:r>
            <a:r>
              <a:rPr lang="en-US" sz="4000" b="1" dirty="0" err="1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ลับ</a:t>
            </a:r>
            <a:r>
              <a:rPr lang="en-US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(CONFIDENTIAL) </a:t>
            </a:r>
            <a:r>
              <a:rPr lang="en-US" sz="4000" b="1" dirty="0" err="1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หมายความถึง</a:t>
            </a:r>
            <a:r>
              <a:rPr lang="en-US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ข้อมูลข่าวสารลับซึ่งหากเปิดเผยทั้งหมดหรือเพียงบางส่วนจะก่อให้เกิดความเสียหายแก่ประโยชน์แห่งรัฐ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235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เมฆ 3"/>
          <p:cNvSpPr/>
          <p:nvPr/>
        </p:nvSpPr>
        <p:spPr>
          <a:xfrm>
            <a:off x="2051720" y="1844824"/>
            <a:ext cx="4680520" cy="25202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99792" y="2420888"/>
            <a:ext cx="3024336" cy="108012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h-TH" sz="54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ขอบคุณ</a:t>
            </a:r>
            <a:endParaRPr lang="en-US" sz="5400" dirty="0" smtClean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0024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528" y="1495325"/>
            <a:ext cx="8568952" cy="4525963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4000" b="1" dirty="0" smtClean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     หนังสือภายใน คือ หนังสือที่ติดต่อราชการ ที่เป็นแบบพิธีน้อยกว่า หนังสือภายนอก เป็นหนังสือติดต่อภายในกระทรวง ทบวง กรมหรือจังหวัดเดียวกัน </a:t>
            </a: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“ใช้กระดาษบันทึกข้อความ”</a:t>
            </a: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323528" y="332656"/>
            <a:ext cx="496855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ชื่อเรื่อง 1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06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5000" b="1" dirty="0" smtClean="0">
                <a:solidFill>
                  <a:srgbClr val="0000FF"/>
                </a:solidFill>
                <a:latin typeface="TH Niramit AS" pitchFamily="2" charset="-34"/>
                <a:cs typeface="TH Niramit AS" pitchFamily="2" charset="-34"/>
              </a:rPr>
              <a:t>หนังสือภายใน</a:t>
            </a:r>
            <a:endParaRPr lang="th-TH" sz="5000" b="1" dirty="0">
              <a:solidFill>
                <a:srgbClr val="0000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129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ท้ายกระดาษ 3"/>
          <p:cNvSpPr>
            <a:spLocks noGrp="1"/>
          </p:cNvSpPr>
          <p:nvPr>
            <p:ph type="ftr" sz="quarter" idx="4294967295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th-TH"/>
              <a:t>การเขียนหนังสือราชการ</a:t>
            </a:r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294967295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EB3520E-908F-458C-BD0A-38F28693CC0C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244" name="Object 3"/>
          <p:cNvGraphicFramePr>
            <a:graphicFrameLocks noChangeAspect="1"/>
          </p:cNvGraphicFramePr>
          <p:nvPr/>
        </p:nvGraphicFramePr>
        <p:xfrm>
          <a:off x="1600200" y="333375"/>
          <a:ext cx="5238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Picture" r:id="rId3" imgW="472440" imgH="497840" progId="Word.Picture.8">
                  <p:embed/>
                </p:oleObj>
              </mc:Choice>
              <mc:Fallback>
                <p:oleObj name="Picture" r:id="rId3" imgW="472440" imgH="4978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3375"/>
                        <a:ext cx="52387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635375" y="404813"/>
            <a:ext cx="22320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3400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บันทึกข้อความ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1692275" y="1196975"/>
            <a:ext cx="2663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h-TH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1547813" y="765175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60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ส่วนราชการ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1547813" y="1125538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ที่                              </a:t>
            </a:r>
            <a:r>
              <a:rPr lang="th-TH" sz="260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วันที่</a:t>
            </a: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1547813" y="1538288"/>
            <a:ext cx="66976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60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เรื่อง</a:t>
            </a:r>
          </a:p>
        </p:txBody>
      </p: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1547813" y="2016125"/>
            <a:ext cx="33115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th-TH" sz="2600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คำขึ้นต้น </a:t>
            </a:r>
            <a:r>
              <a:rPr lang="th-TH" sz="2600" dirty="0">
                <a:latin typeface="TH Niramit AS" pitchFamily="2" charset="-34"/>
                <a:cs typeface="TH Niramit AS" pitchFamily="2" charset="-34"/>
              </a:rPr>
              <a:t>เรียนหรือกราบเรียน</a:t>
            </a:r>
          </a:p>
        </p:txBody>
      </p:sp>
      <p:sp>
        <p:nvSpPr>
          <p:cNvPr id="10251" name="Rectangle 13"/>
          <p:cNvSpPr txBox="1">
            <a:spLocks noChangeArrowheads="1"/>
          </p:cNvSpPr>
          <p:nvPr/>
        </p:nvSpPr>
        <p:spPr bwMode="auto">
          <a:xfrm>
            <a:off x="3387725" y="4114800"/>
            <a:ext cx="52562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th-TH" sz="26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        (ลงชื่อ)</a:t>
            </a:r>
          </a:p>
          <a:p>
            <a:pPr eaLnBrk="1" hangingPunct="1">
              <a:spcBef>
                <a:spcPct val="20000"/>
              </a:spcBef>
            </a:pPr>
            <a:r>
              <a:rPr lang="th-TH" sz="26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                        (พิมพ์ชื่อเต็ม)  </a:t>
            </a:r>
          </a:p>
          <a:p>
            <a:pPr eaLnBrk="1" hangingPunct="1">
              <a:spcBef>
                <a:spcPct val="20000"/>
              </a:spcBef>
            </a:pPr>
            <a:r>
              <a:rPr lang="th-TH" sz="26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ตำแหน่ง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endParaRPr lang="th-TH" sz="2600" b="1" dirty="0">
              <a:solidFill>
                <a:srgbClr val="000099"/>
              </a:solidFill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spcBef>
                <a:spcPct val="20000"/>
              </a:spcBef>
            </a:pPr>
            <a:endParaRPr lang="th-TH" sz="26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0252" name="Text Box 15"/>
          <p:cNvSpPr txBox="1">
            <a:spLocks noChangeArrowheads="1"/>
          </p:cNvSpPr>
          <p:nvPr/>
        </p:nvSpPr>
        <p:spPr bwMode="auto">
          <a:xfrm>
            <a:off x="1600200" y="2667000"/>
            <a:ext cx="6477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sz="2600" dirty="0">
                <a:latin typeface="TH Niramit AS" pitchFamily="2" charset="-34"/>
                <a:cs typeface="TH Niramit AS" pitchFamily="2" charset="-34"/>
              </a:rPr>
              <a:t>            ข้อความ</a:t>
            </a:r>
            <a:r>
              <a:rPr lang="en-US" sz="2000" dirty="0">
                <a:latin typeface="TH Niramit AS" pitchFamily="2" charset="-34"/>
                <a:cs typeface="TH Niramit AS" pitchFamily="2" charset="-34"/>
              </a:rPr>
              <a:t>...............................................................................................</a:t>
            </a:r>
            <a:br>
              <a:rPr lang="en-US" sz="2000" dirty="0">
                <a:latin typeface="TH Niramit AS" pitchFamily="2" charset="-34"/>
                <a:cs typeface="TH Niramit AS" pitchFamily="2" charset="-34"/>
              </a:rPr>
            </a:br>
            <a:r>
              <a:rPr lang="en-US" sz="2000" dirty="0">
                <a:latin typeface="TH Niramit AS" pitchFamily="2" charset="-34"/>
                <a:cs typeface="TH Niramit AS" pitchFamily="2" charset="-34"/>
              </a:rPr>
              <a:t>………………………………………………………………………………………………………….………………………………………………………………………………………………………………</a:t>
            </a:r>
          </a:p>
        </p:txBody>
      </p:sp>
      <p:sp>
        <p:nvSpPr>
          <p:cNvPr id="10253" name="Text Box 18"/>
          <p:cNvSpPr txBox="1">
            <a:spLocks noChangeArrowheads="1"/>
          </p:cNvSpPr>
          <p:nvPr/>
        </p:nvSpPr>
        <p:spPr bwMode="auto">
          <a:xfrm>
            <a:off x="4572000" y="5070475"/>
            <a:ext cx="32861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600">
                <a:solidFill>
                  <a:srgbClr val="6600FF"/>
                </a:solidFill>
                <a:latin typeface="TH Niramit AS" pitchFamily="2" charset="-34"/>
                <a:cs typeface="TH Niramit AS" pitchFamily="2" charset="-34"/>
              </a:rPr>
              <a:t>ผู้อำนวยการสำนัก/กอง..........</a:t>
            </a:r>
          </a:p>
        </p:txBody>
      </p:sp>
      <p:sp>
        <p:nvSpPr>
          <p:cNvPr id="10254" name="Text Box 19"/>
          <p:cNvSpPr txBox="1">
            <a:spLocks noChangeArrowheads="1"/>
          </p:cNvSpPr>
          <p:nvPr/>
        </p:nvSpPr>
        <p:spPr bwMode="auto">
          <a:xfrm>
            <a:off x="1619250" y="1143000"/>
            <a:ext cx="2038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400" dirty="0" err="1">
                <a:latin typeface="TH Niramit AS" pitchFamily="2" charset="-34"/>
                <a:cs typeface="TH Niramit AS" pitchFamily="2" charset="-34"/>
              </a:rPr>
              <a:t>ศธ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 0533.06.01/</a:t>
            </a:r>
          </a:p>
        </p:txBody>
      </p:sp>
      <p:sp>
        <p:nvSpPr>
          <p:cNvPr id="10255" name="Text Box 20"/>
          <p:cNvSpPr txBox="1">
            <a:spLocks noChangeArrowheads="1"/>
          </p:cNvSpPr>
          <p:nvPr/>
        </p:nvSpPr>
        <p:spPr bwMode="auto">
          <a:xfrm>
            <a:off x="4624388" y="777875"/>
            <a:ext cx="2179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lang="th-TH" sz="36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0256" name="Text Box 21"/>
          <p:cNvSpPr txBox="1">
            <a:spLocks noChangeArrowheads="1"/>
          </p:cNvSpPr>
          <p:nvPr/>
        </p:nvSpPr>
        <p:spPr bwMode="auto">
          <a:xfrm>
            <a:off x="4648200" y="1143000"/>
            <a:ext cx="274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400">
                <a:latin typeface="TH Niramit AS" pitchFamily="2" charset="-34"/>
                <a:cs typeface="TH Niramit AS" pitchFamily="2" charset="-34"/>
              </a:rPr>
              <a:t>  29 มีนาคม  2555</a:t>
            </a:r>
          </a:p>
        </p:txBody>
      </p:sp>
      <p:sp>
        <p:nvSpPr>
          <p:cNvPr id="10257" name="Text Box 22"/>
          <p:cNvSpPr txBox="1">
            <a:spLocks noChangeArrowheads="1"/>
          </p:cNvSpPr>
          <p:nvPr/>
        </p:nvSpPr>
        <p:spPr bwMode="auto">
          <a:xfrm>
            <a:off x="2057400" y="1524000"/>
            <a:ext cx="2971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600" dirty="0">
                <a:latin typeface="TH Niramit AS" pitchFamily="2" charset="-34"/>
                <a:cs typeface="TH Niramit AS" pitchFamily="2" charset="-34"/>
              </a:rPr>
              <a:t> ขออนุมัติเดินทางไปราชการ</a:t>
            </a:r>
          </a:p>
        </p:txBody>
      </p:sp>
      <p:sp>
        <p:nvSpPr>
          <p:cNvPr id="10258" name="Text Box 25"/>
          <p:cNvSpPr txBox="1">
            <a:spLocks noChangeArrowheads="1"/>
          </p:cNvSpPr>
          <p:nvPr/>
        </p:nvSpPr>
        <p:spPr bwMode="auto">
          <a:xfrm>
            <a:off x="2362200" y="762000"/>
            <a:ext cx="25558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600" dirty="0">
                <a:solidFill>
                  <a:srgbClr val="6600FF"/>
                </a:solidFill>
                <a:latin typeface="TH Niramit AS" pitchFamily="2" charset="-34"/>
                <a:cs typeface="TH Niramit AS" pitchFamily="2" charset="-34"/>
              </a:rPr>
              <a:t> สำนัก/กอง........</a:t>
            </a:r>
          </a:p>
        </p:txBody>
      </p:sp>
      <p:sp>
        <p:nvSpPr>
          <p:cNvPr id="10259" name="Text Box 27"/>
          <p:cNvSpPr txBox="1">
            <a:spLocks noChangeArrowheads="1"/>
          </p:cNvSpPr>
          <p:nvPr/>
        </p:nvSpPr>
        <p:spPr bwMode="auto">
          <a:xfrm>
            <a:off x="4405313" y="762000"/>
            <a:ext cx="36718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600">
                <a:solidFill>
                  <a:srgbClr val="6600FF"/>
                </a:solidFill>
                <a:latin typeface="TH Niramit AS" pitchFamily="2" charset="-34"/>
                <a:cs typeface="TH Niramit AS" pitchFamily="2" charset="-34"/>
              </a:rPr>
              <a:t>   </a:t>
            </a:r>
            <a:r>
              <a:rPr lang="th-TH" sz="2600">
                <a:solidFill>
                  <a:srgbClr val="008000"/>
                </a:solidFill>
                <a:latin typeface="TH Niramit AS" pitchFamily="2" charset="-34"/>
                <a:cs typeface="TH Niramit AS" pitchFamily="2" charset="-34"/>
              </a:rPr>
              <a:t>ส่วน/ฝ่าย....</a:t>
            </a:r>
            <a:r>
              <a:rPr lang="th-TH" sz="2600">
                <a:solidFill>
                  <a:srgbClr val="6600FF"/>
                </a:solidFill>
                <a:latin typeface="TH Niramit AS" pitchFamily="2" charset="-34"/>
                <a:cs typeface="TH Niramit AS" pitchFamily="2" charset="-34"/>
              </a:rPr>
              <a:t>โทร 0 5388 5315</a:t>
            </a:r>
          </a:p>
        </p:txBody>
      </p:sp>
      <p:sp>
        <p:nvSpPr>
          <p:cNvPr id="10260" name="TextBox 26"/>
          <p:cNvSpPr txBox="1">
            <a:spLocks noChangeArrowheads="1"/>
          </p:cNvSpPr>
          <p:nvPr/>
        </p:nvSpPr>
        <p:spPr bwMode="auto">
          <a:xfrm>
            <a:off x="3810000" y="1524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2400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ชั้นความลับ</a:t>
            </a:r>
          </a:p>
        </p:txBody>
      </p:sp>
      <p:sp>
        <p:nvSpPr>
          <p:cNvPr id="10261" name="TextBox 27"/>
          <p:cNvSpPr txBox="1">
            <a:spLocks noChangeArrowheads="1"/>
          </p:cNvSpPr>
          <p:nvPr/>
        </p:nvSpPr>
        <p:spPr bwMode="auto">
          <a:xfrm>
            <a:off x="5867400" y="228600"/>
            <a:ext cx="304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2400">
                <a:solidFill>
                  <a:srgbClr val="C00000"/>
                </a:solidFill>
                <a:latin typeface="TH Niramit AS" pitchFamily="2" charset="-34"/>
                <a:cs typeface="TH Niramit AS" pitchFamily="2" charset="-34"/>
              </a:rPr>
              <a:t>ใช้ติดต่อภายในกรมเดียวกัน</a:t>
            </a:r>
          </a:p>
        </p:txBody>
      </p:sp>
      <p:sp>
        <p:nvSpPr>
          <p:cNvPr id="10262" name="TextBox 26"/>
          <p:cNvSpPr txBox="1">
            <a:spLocks noChangeArrowheads="1"/>
          </p:cNvSpPr>
          <p:nvPr/>
        </p:nvSpPr>
        <p:spPr bwMode="auto">
          <a:xfrm>
            <a:off x="1905000" y="4572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240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ชั้นความเร็ว</a:t>
            </a:r>
          </a:p>
        </p:txBody>
      </p:sp>
      <p:sp>
        <p:nvSpPr>
          <p:cNvPr id="10263" name="TextBox 26"/>
          <p:cNvSpPr txBox="1">
            <a:spLocks noChangeArrowheads="1"/>
          </p:cNvSpPr>
          <p:nvPr/>
        </p:nvSpPr>
        <p:spPr bwMode="auto">
          <a:xfrm>
            <a:off x="3711575" y="5984875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240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ชั้นความลับ</a:t>
            </a:r>
          </a:p>
        </p:txBody>
      </p:sp>
    </p:spTree>
    <p:extLst>
      <p:ext uri="{BB962C8B-B14F-4D97-AF65-F5344CB8AC3E}">
        <p14:creationId xmlns:p14="http://schemas.microsoft.com/office/powerpoint/2010/main" val="23910369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  <p:bldP spid="10251" grpId="0"/>
      <p:bldP spid="10252" grpId="0"/>
      <p:bldP spid="10254" grpId="0"/>
      <p:bldP spid="10256" grpId="0"/>
      <p:bldP spid="10257" grpId="0"/>
      <p:bldP spid="10258" grpId="0"/>
      <p:bldP spid="10259" grpId="0"/>
      <p:bldP spid="10260" grpId="0"/>
      <p:bldP spid="102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ท้ายกระดาษ 3"/>
          <p:cNvSpPr>
            <a:spLocks noGrp="1"/>
          </p:cNvSpPr>
          <p:nvPr>
            <p:ph type="ftr" sz="quarter" idx="4294967295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th-TH">
                <a:latin typeface="TH Niramit AS" pitchFamily="2" charset="-34"/>
                <a:cs typeface="TH Niramit AS" pitchFamily="2" charset="-34"/>
              </a:rPr>
              <a:t>การเขียนหนังสือราชการ</a:t>
            </a:r>
            <a:endParaRPr lang="en-US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294967295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DE4ED1E-D152-44DA-974C-87928AF0037C}" type="slidenum">
              <a:rPr lang="en-US">
                <a:latin typeface="TH Niramit AS" pitchFamily="2" charset="-34"/>
                <a:cs typeface="TH Niramit AS" pitchFamily="2" charset="-34"/>
              </a:rPr>
              <a:pPr>
                <a:defRPr/>
              </a:pPr>
              <a:t>9</a:t>
            </a:fld>
            <a:endParaRPr lang="en-US">
              <a:latin typeface="TH Niramit AS" pitchFamily="2" charset="-34"/>
              <a:cs typeface="TH Niramit AS" pitchFamily="2" charset="-34"/>
            </a:endParaRPr>
          </a:p>
        </p:txBody>
      </p:sp>
      <p:graphicFrame>
        <p:nvGraphicFramePr>
          <p:cNvPr id="11268" name="Object 3"/>
          <p:cNvGraphicFramePr>
            <a:graphicFrameLocks noChangeAspect="1"/>
          </p:cNvGraphicFramePr>
          <p:nvPr/>
        </p:nvGraphicFramePr>
        <p:xfrm>
          <a:off x="1600200" y="333375"/>
          <a:ext cx="5238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Picture" r:id="rId3" imgW="472440" imgH="497840" progId="Word.Picture.8">
                  <p:embed/>
                </p:oleObj>
              </mc:Choice>
              <mc:Fallback>
                <p:oleObj name="Picture" r:id="rId3" imgW="472440" imgH="4978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3375"/>
                        <a:ext cx="52387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3635375" y="404813"/>
            <a:ext cx="22320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3400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บันทึกข้อความ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1692275" y="1196975"/>
            <a:ext cx="2663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h-TH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1547813" y="803275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60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ส่วนราชการ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1547813" y="1125538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60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ที่                                  วันที่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1547813" y="1565275"/>
            <a:ext cx="66976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60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เรื่อง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1547813" y="2016125"/>
            <a:ext cx="331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th-TH" sz="2600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คำขึ้นต้น</a:t>
            </a:r>
            <a:r>
              <a:rPr lang="en-US" sz="2600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600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600" dirty="0">
                <a:latin typeface="TH Niramit AS" pitchFamily="2" charset="-34"/>
                <a:cs typeface="TH Niramit AS" pitchFamily="2" charset="-34"/>
              </a:rPr>
              <a:t>เรียนหรือกราบเรียน</a:t>
            </a:r>
          </a:p>
        </p:txBody>
      </p:sp>
      <p:sp>
        <p:nvSpPr>
          <p:cNvPr id="11275" name="Rectangle 13"/>
          <p:cNvSpPr txBox="1">
            <a:spLocks noChangeArrowheads="1"/>
          </p:cNvSpPr>
          <p:nvPr/>
        </p:nvSpPr>
        <p:spPr bwMode="auto">
          <a:xfrm>
            <a:off x="3387725" y="4267200"/>
            <a:ext cx="52562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th-TH" sz="26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          (ลงชื่อ)</a:t>
            </a:r>
          </a:p>
          <a:p>
            <a:pPr eaLnBrk="1" hangingPunct="1">
              <a:spcBef>
                <a:spcPct val="20000"/>
              </a:spcBef>
            </a:pPr>
            <a:r>
              <a:rPr lang="th-TH" sz="26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                         (พิมพ์ชื่อเต็ม)  </a:t>
            </a:r>
          </a:p>
          <a:p>
            <a:pPr eaLnBrk="1" hangingPunct="1">
              <a:spcBef>
                <a:spcPct val="20000"/>
              </a:spcBef>
            </a:pPr>
            <a:r>
              <a:rPr lang="th-TH" sz="2600" b="1" dirty="0">
                <a:solidFill>
                  <a:srgbClr val="000099"/>
                </a:solidFill>
                <a:latin typeface="TH Niramit AS" pitchFamily="2" charset="-34"/>
                <a:cs typeface="TH Niramit AS" pitchFamily="2" charset="-34"/>
              </a:rPr>
              <a:t>   ตำแหน่ง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endParaRPr lang="th-TH" sz="2600" b="1" dirty="0">
              <a:solidFill>
                <a:srgbClr val="000099"/>
              </a:solidFill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endParaRPr lang="th-TH" sz="26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1276" name="Text Box 18"/>
          <p:cNvSpPr txBox="1">
            <a:spLocks noChangeArrowheads="1"/>
          </p:cNvSpPr>
          <p:nvPr/>
        </p:nvSpPr>
        <p:spPr bwMode="auto">
          <a:xfrm>
            <a:off x="4762500" y="5222875"/>
            <a:ext cx="30956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600" dirty="0">
                <a:solidFill>
                  <a:srgbClr val="6600FF"/>
                </a:solidFill>
                <a:latin typeface="TH Niramit AS" pitchFamily="2" charset="-34"/>
                <a:cs typeface="TH Niramit AS" pitchFamily="2" charset="-34"/>
              </a:rPr>
              <a:t>ผู้อำนวยการสำนัก/กอง.........</a:t>
            </a:r>
          </a:p>
        </p:txBody>
      </p:sp>
      <p:sp>
        <p:nvSpPr>
          <p:cNvPr id="11277" name="Text Box 19"/>
          <p:cNvSpPr txBox="1">
            <a:spLocks noChangeArrowheads="1"/>
          </p:cNvSpPr>
          <p:nvPr/>
        </p:nvSpPr>
        <p:spPr bwMode="auto">
          <a:xfrm>
            <a:off x="1847850" y="1143000"/>
            <a:ext cx="1885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400" dirty="0" err="1">
                <a:latin typeface="TH Niramit AS" pitchFamily="2" charset="-34"/>
                <a:cs typeface="TH Niramit AS" pitchFamily="2" charset="-34"/>
              </a:rPr>
              <a:t>ศธ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 0533.06.01/</a:t>
            </a:r>
          </a:p>
        </p:txBody>
      </p:sp>
      <p:sp>
        <p:nvSpPr>
          <p:cNvPr id="11278" name="Text Box 20"/>
          <p:cNvSpPr txBox="1">
            <a:spLocks noChangeArrowheads="1"/>
          </p:cNvSpPr>
          <p:nvPr/>
        </p:nvSpPr>
        <p:spPr bwMode="auto">
          <a:xfrm>
            <a:off x="4624388" y="777875"/>
            <a:ext cx="2179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lang="th-TH" sz="36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1279" name="Text Box 21"/>
          <p:cNvSpPr txBox="1">
            <a:spLocks noChangeArrowheads="1"/>
          </p:cNvSpPr>
          <p:nvPr/>
        </p:nvSpPr>
        <p:spPr bwMode="auto">
          <a:xfrm>
            <a:off x="4648200" y="1143000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400" dirty="0">
                <a:latin typeface="TH Niramit AS" pitchFamily="2" charset="-34"/>
                <a:cs typeface="TH Niramit AS" pitchFamily="2" charset="-34"/>
              </a:rPr>
              <a:t>  29 มีนาคม 2555</a:t>
            </a:r>
          </a:p>
        </p:txBody>
      </p:sp>
      <p:sp>
        <p:nvSpPr>
          <p:cNvPr id="11280" name="Text Box 22"/>
          <p:cNvSpPr txBox="1">
            <a:spLocks noChangeArrowheads="1"/>
          </p:cNvSpPr>
          <p:nvPr/>
        </p:nvSpPr>
        <p:spPr bwMode="auto">
          <a:xfrm>
            <a:off x="2209800" y="1565275"/>
            <a:ext cx="3048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600" dirty="0">
                <a:latin typeface="TH Niramit AS" pitchFamily="2" charset="-34"/>
                <a:cs typeface="TH Niramit AS" pitchFamily="2" charset="-34"/>
              </a:rPr>
              <a:t>ขออนุมัติเดินทางไปราชการ</a:t>
            </a:r>
          </a:p>
        </p:txBody>
      </p:sp>
      <p:sp>
        <p:nvSpPr>
          <p:cNvPr id="11281" name="Text Box 25"/>
          <p:cNvSpPr txBox="1">
            <a:spLocks noChangeArrowheads="1"/>
          </p:cNvSpPr>
          <p:nvPr/>
        </p:nvSpPr>
        <p:spPr bwMode="auto">
          <a:xfrm>
            <a:off x="2895600" y="803275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400" dirty="0">
                <a:solidFill>
                  <a:srgbClr val="6600FF"/>
                </a:solidFill>
                <a:latin typeface="TH Niramit AS" pitchFamily="2" charset="-34"/>
                <a:cs typeface="TH Niramit AS" pitchFamily="2" charset="-34"/>
              </a:rPr>
              <a:t>สำนัก/กอง......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4191000" y="803275"/>
            <a:ext cx="4724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400" dirty="0">
                <a:solidFill>
                  <a:srgbClr val="6600FF"/>
                </a:solidFill>
                <a:latin typeface="TH Niramit AS" pitchFamily="2" charset="-34"/>
                <a:cs typeface="TH Niramit AS" pitchFamily="2" charset="-34"/>
              </a:rPr>
              <a:t>      </a:t>
            </a:r>
            <a:r>
              <a:rPr lang="th-TH" sz="2600" dirty="0">
                <a:solidFill>
                  <a:srgbClr val="FF0066"/>
                </a:solidFill>
                <a:latin typeface="TH Niramit AS" pitchFamily="2" charset="-34"/>
                <a:cs typeface="TH Niramit AS" pitchFamily="2" charset="-34"/>
              </a:rPr>
              <a:t>กรม....  </a:t>
            </a:r>
            <a:r>
              <a:rPr lang="th-TH" sz="2400" dirty="0">
                <a:solidFill>
                  <a:srgbClr val="6600FF"/>
                </a:solidFill>
                <a:latin typeface="TH Niramit AS" pitchFamily="2" charset="-34"/>
                <a:cs typeface="TH Niramit AS" pitchFamily="2" charset="-34"/>
              </a:rPr>
              <a:t>โทร 0 5388 5315</a:t>
            </a:r>
          </a:p>
        </p:txBody>
      </p:sp>
      <p:sp>
        <p:nvSpPr>
          <p:cNvPr id="11283" name="TextBox 25"/>
          <p:cNvSpPr txBox="1">
            <a:spLocks noChangeArrowheads="1"/>
          </p:cNvSpPr>
          <p:nvPr/>
        </p:nvSpPr>
        <p:spPr bwMode="auto">
          <a:xfrm>
            <a:off x="5943600" y="112713"/>
            <a:ext cx="3810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2400">
                <a:solidFill>
                  <a:srgbClr val="C00000"/>
                </a:solidFill>
                <a:latin typeface="TH Niramit AS" pitchFamily="2" charset="-34"/>
                <a:cs typeface="TH Niramit AS" pitchFamily="2" charset="-34"/>
              </a:rPr>
              <a:t>ติดต่อต่างกรมในกระทรวงเดียวกัน</a:t>
            </a:r>
          </a:p>
        </p:txBody>
      </p:sp>
      <p:sp>
        <p:nvSpPr>
          <p:cNvPr id="11284" name="TextBox 26"/>
          <p:cNvSpPr txBox="1">
            <a:spLocks noChangeArrowheads="1"/>
          </p:cNvSpPr>
          <p:nvPr/>
        </p:nvSpPr>
        <p:spPr bwMode="auto">
          <a:xfrm>
            <a:off x="3810000" y="1524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2400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ชั้นความลับ</a:t>
            </a:r>
          </a:p>
        </p:txBody>
      </p:sp>
      <p:sp>
        <p:nvSpPr>
          <p:cNvPr id="11285" name="TextBox 26"/>
          <p:cNvSpPr txBox="1">
            <a:spLocks noChangeArrowheads="1"/>
          </p:cNvSpPr>
          <p:nvPr/>
        </p:nvSpPr>
        <p:spPr bwMode="auto">
          <a:xfrm>
            <a:off x="3786188" y="60912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240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ชั้นความลับ</a:t>
            </a:r>
          </a:p>
        </p:txBody>
      </p:sp>
      <p:sp>
        <p:nvSpPr>
          <p:cNvPr id="11286" name="TextBox 26"/>
          <p:cNvSpPr txBox="1">
            <a:spLocks noChangeArrowheads="1"/>
          </p:cNvSpPr>
          <p:nvPr/>
        </p:nvSpPr>
        <p:spPr bwMode="auto">
          <a:xfrm>
            <a:off x="1816100" y="4699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2400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ชั้นความเร็ว</a:t>
            </a:r>
          </a:p>
        </p:txBody>
      </p:sp>
      <p:sp>
        <p:nvSpPr>
          <p:cNvPr id="11287" name="Text Box 15"/>
          <p:cNvSpPr txBox="1">
            <a:spLocks noChangeArrowheads="1"/>
          </p:cNvSpPr>
          <p:nvPr/>
        </p:nvSpPr>
        <p:spPr bwMode="auto">
          <a:xfrm>
            <a:off x="1600200" y="2667000"/>
            <a:ext cx="6477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sz="2600" dirty="0">
                <a:latin typeface="TH Niramit AS" pitchFamily="2" charset="-34"/>
                <a:cs typeface="TH Niramit AS" pitchFamily="2" charset="-34"/>
              </a:rPr>
              <a:t>            ข้อความ</a:t>
            </a:r>
            <a:r>
              <a:rPr lang="en-US" sz="2000" dirty="0">
                <a:latin typeface="TH Niramit AS" pitchFamily="2" charset="-34"/>
                <a:cs typeface="TH Niramit AS" pitchFamily="2" charset="-34"/>
              </a:rPr>
              <a:t>...............................................................................................</a:t>
            </a:r>
            <a:br>
              <a:rPr lang="en-US" sz="2000" dirty="0">
                <a:latin typeface="TH Niramit AS" pitchFamily="2" charset="-34"/>
                <a:cs typeface="TH Niramit AS" pitchFamily="2" charset="-34"/>
              </a:rPr>
            </a:br>
            <a:r>
              <a:rPr lang="en-US" sz="2000" dirty="0">
                <a:latin typeface="TH Niramit AS" pitchFamily="2" charset="-34"/>
                <a:cs typeface="TH Niramit AS" pitchFamily="2" charset="-34"/>
              </a:rPr>
              <a:t>………………………………………………………………………………………………………….………………………………………………………………………………………………………………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10488020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6" grpId="0"/>
      <p:bldP spid="11277" grpId="0"/>
      <p:bldP spid="11279" grpId="0"/>
      <p:bldP spid="11280" grpId="0"/>
      <p:bldP spid="11281" grpId="0"/>
      <p:bldP spid="24" grpId="0"/>
      <p:bldP spid="11284" grpId="0"/>
      <p:bldP spid="11285" grpId="0"/>
      <p:bldP spid="11286" grpId="0"/>
      <p:bldP spid="1128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917</TotalTime>
  <Words>1682</Words>
  <Application>Microsoft Office PowerPoint</Application>
  <PresentationFormat>นำเสนอทางหน้าจอ (4:3)</PresentationFormat>
  <Paragraphs>448</Paragraphs>
  <Slides>66</Slides>
  <Notes>2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11</vt:i4>
      </vt:variant>
      <vt:variant>
        <vt:lpstr>ธีม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ชื่อเรื่องสไลด์</vt:lpstr>
      </vt:variant>
      <vt:variant>
        <vt:i4>66</vt:i4>
      </vt:variant>
    </vt:vector>
  </HeadingPairs>
  <TitlesOfParts>
    <vt:vector size="79" baseType="lpstr">
      <vt:lpstr>Angsana New</vt:lpstr>
      <vt:lpstr>AngsanaUPC</vt:lpstr>
      <vt:lpstr>Arial</vt:lpstr>
      <vt:lpstr>Calibri</vt:lpstr>
      <vt:lpstr>Century Schoolbook</vt:lpstr>
      <vt:lpstr>Cordia New</vt:lpstr>
      <vt:lpstr>KodchiangUPC</vt:lpstr>
      <vt:lpstr>TH Niramit AS</vt:lpstr>
      <vt:lpstr>TH NiramitIT๙ </vt:lpstr>
      <vt:lpstr>Wingdings</vt:lpstr>
      <vt:lpstr>Wingdings 2</vt:lpstr>
      <vt:lpstr>เฉลียง</vt:lpstr>
      <vt:lpstr>Picture</vt:lpstr>
      <vt:lpstr>งานนำเสนอ PowerPoint</vt:lpstr>
      <vt:lpstr>ความหมายของหนังสือราชการ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หนังสือภายใน</vt:lpstr>
      <vt:lpstr>งานนำเสนอ PowerPoint</vt:lpstr>
      <vt:lpstr>งานนำเสนอ PowerPoint</vt:lpstr>
      <vt:lpstr>งานนำเสนอ PowerPoint</vt:lpstr>
      <vt:lpstr>หนังสือประทับตรา</vt:lpstr>
      <vt:lpstr>งานนำเสนอ PowerPoint</vt:lpstr>
      <vt:lpstr>งานนำเสนอ PowerPoint</vt:lpstr>
      <vt:lpstr>การเขียนชื่อเรื่อง</vt:lpstr>
      <vt:lpstr>“เรื่อง” ที่ดี มีลักษณะ </vt:lpstr>
      <vt:lpstr>เก็บค้นอ้างอิงได้ง่าย</vt:lpstr>
      <vt:lpstr>การเขียนเรื่อง (ชื่อเรื่อง)</vt:lpstr>
      <vt:lpstr>เรื่องที่ยาวเกินความจำเป็น</vt:lpstr>
      <vt:lpstr>เรื่องที่เก็บค้นอ้างอิงยาก</vt:lpstr>
      <vt:lpstr>หลักการเขียนหนังสือราชการ</vt:lpstr>
      <vt:lpstr>เขียนให้ถูกต้อง</vt:lpstr>
      <vt:lpstr>งานนำเสนอ PowerPoint</vt:lpstr>
      <vt:lpstr>เขียนให้ถูกต้อง</vt:lpstr>
      <vt:lpstr>งานนำเสนอ PowerPoint</vt:lpstr>
      <vt:lpstr>งานนำเสนอ PowerPoint</vt:lpstr>
      <vt:lpstr>งานนำเสนอ PowerPoint</vt:lpstr>
      <vt:lpstr>ส่วนเหตุที่มีหนังสือไป</vt:lpstr>
      <vt:lpstr>เขียนให้ถูกต้อง</vt:lpstr>
      <vt:lpstr>งานนำเสนอ PowerPoint</vt:lpstr>
      <vt:lpstr>เขียนให้ถูกต้อง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เขียนให้ถูกต้อง</vt:lpstr>
      <vt:lpstr>หลักการเขียนหนังสือราชการ</vt:lpstr>
      <vt:lpstr>เขียนให้ชัดเจน</vt:lpstr>
      <vt:lpstr>หลักการเขียนหนังสือราชการ</vt:lpstr>
      <vt:lpstr>เขียนให้รัดกุม</vt:lpstr>
      <vt:lpstr>หลักการเขียนหนังสือราชการ</vt:lpstr>
      <vt:lpstr>เขียนให้กระทัดรัด</vt:lpstr>
      <vt:lpstr>งานนำเสนอ PowerPoint</vt:lpstr>
      <vt:lpstr>หลักการเขียนหนังสือราชการ</vt:lpstr>
      <vt:lpstr>ทักษะที่ใช้ในการร่างหนังสือ</vt:lpstr>
      <vt:lpstr>งานนำเสนอ PowerPoint</vt:lpstr>
      <vt:lpstr>งานนำเสนอ PowerPoint</vt:lpstr>
      <vt:lpstr>เทคนิคการเกษียณหนังสือของเจ้าหน้าที่ที่เกี่ยวข้อง</vt:lpstr>
      <vt:lpstr>เทคนิคการเกษียณหนังสือของเจ้าหน้าที่ที่เกี่ยวข้อง</vt:lpstr>
      <vt:lpstr>ของแถม!!!</vt:lpstr>
      <vt:lpstr>ประกาศ เรื่อง การกำหนดเลขที่หนังสือออก</vt:lpstr>
      <vt:lpstr>ประกาศ เรื่อง การกำหนดเลขที่หนังสือออก</vt:lpstr>
      <vt:lpstr>ประกาศ เรื่อง การกำหนดเลขที่หนังสือออก</vt:lpstr>
      <vt:lpstr>หนังสือภายนอก</vt:lpstr>
      <vt:lpstr>งานนำเสนอ PowerPoint</vt:lpstr>
      <vt:lpstr>งานนำเสนอ PowerPoint</vt:lpstr>
      <vt:lpstr>ชั้นความเร็ว</vt:lpstr>
      <vt:lpstr>ชั้นความลับ</vt:lpstr>
      <vt:lpstr>ชั้นความลับ</vt:lpstr>
      <vt:lpstr>ชั้นความลับ</vt:lpstr>
      <vt:lpstr>ขอบคุณ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pann</dc:creator>
  <cp:lastModifiedBy>lemelW7r64</cp:lastModifiedBy>
  <cp:revision>53</cp:revision>
  <dcterms:created xsi:type="dcterms:W3CDTF">2014-03-25T02:57:07Z</dcterms:created>
  <dcterms:modified xsi:type="dcterms:W3CDTF">2019-03-15T04:18:19Z</dcterms:modified>
</cp:coreProperties>
</file>